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60" r:id="rId6"/>
    <p:sldId id="263" r:id="rId7"/>
    <p:sldId id="264" r:id="rId8"/>
    <p:sldId id="259" r:id="rId9"/>
    <p:sldId id="261" r:id="rId10"/>
    <p:sldId id="272" r:id="rId11"/>
    <p:sldId id="274" r:id="rId12"/>
    <p:sldId id="276" r:id="rId13"/>
    <p:sldId id="277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669"/>
    <p:restoredTop sz="96076"/>
  </p:normalViewPr>
  <p:slideViewPr>
    <p:cSldViewPr snapToGrid="0" snapToObjects="1">
      <p:cViewPr>
        <p:scale>
          <a:sx n="92" d="100"/>
          <a:sy n="92" d="100"/>
        </p:scale>
        <p:origin x="22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2F374-22AC-9348-BAD5-8246D4636462}" type="datetimeFigureOut">
              <a:rPr lang="en-US" smtClean="0"/>
              <a:t>7/15/20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87584-3684-8048-A59A-97F8BB70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5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15EAD-5033-E04D-8923-6D7A81AC5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090F3-C00B-384A-AB51-03B06C9F3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A6875-59E0-614D-AC73-54AA6AD7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F23C-C200-0043-AD70-E32AD13C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FA916-2F07-EB4A-BD3E-260EF7A4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7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D568-172F-D949-A3D7-AC39B55F8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7A4A5C-58ED-4145-8BE8-B0249694B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9189-F28D-F34C-AE17-347622F6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570E6-9D84-3941-9BBB-3F905DA3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09AEB-FA60-1F42-880F-1FAE222E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3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46C72C-911B-C449-8A93-FD9F013AE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6AA1E-85E3-C44C-9651-BC9A013D2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9E8D9-C76E-5B48-AF81-B456BF03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45164-A6BF-1342-8E74-669411C0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FAC36-E517-5040-AEB5-EF871C70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5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446D9-C575-B543-A61B-561544CA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8A28F-1412-724A-A272-A6F110DEE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EE14E-D0EC-8040-9977-8F1DEC05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07ED0-01FB-7B42-BA09-B8D06BD9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4FE94-E7B8-564A-A335-D6C769EF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8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ED1F-60BF-4B45-992E-457802220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5ED86-F262-D245-A188-FDC79D20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93F7D-E2D3-274F-AE10-0C7F241F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6C93B-1911-C141-8320-C7EEFC39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29AB9-037F-A347-9227-4C4A929CF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42E70-529D-BF4E-BDE3-63F8F8244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6C996-597C-154F-83C0-43C3F9E04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61C58-5D5B-7E43-8554-A75FC716E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CF8F3-5B2E-0145-AD25-11C57C9F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D9CA4-5C4E-F641-A38A-79E71D0D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02101-E7A6-8448-BBF0-728A060E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5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7CC2-5B74-A045-AE06-3846BF47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0A24F-F2B8-174A-B594-CDC354D1C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6167C-8B4E-3048-B4A7-17C686CFD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540AD-6516-974E-BEBF-49F1A62E7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F5364-F659-6548-9BE6-4CAF06BEA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2C420-4C83-8C40-8B16-D55C7291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324E9A-AE15-7242-BE9D-1A64ECA4A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E896AA-568E-D84C-907E-8D7AE440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5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E4AA-C401-EC4E-A691-46571FA3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A5742-85D4-3841-B286-6BCE8AD4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FF1E1-8943-2F4D-A53E-FE2781D1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900F20-26DE-5D44-840F-35FCDE83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0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61C87-02E6-244D-B023-FE5BBB74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21CBD2-2C1D-BC4D-B1AD-A882BD71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D99FF-833D-1B41-833D-16BDC88D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E4A57-AB4F-7D4E-B4F0-20538335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1F35-700F-1448-AF1E-ABBDEC5A2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303CF-11B7-DA4C-81EC-07B155DF8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6E192-1D65-734B-88E5-6CBBCD3E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E3120-D17F-2746-B6C0-681B12EF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CD7F3-71FA-D242-BBA7-F3A46323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2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330D-3653-6142-A262-07EA4227A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F0F8E-9713-E54D-8562-67E9298B92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AF694-0A29-1A43-ADC9-3C7FC4787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34C1C-A20C-384B-BDEE-7B5BAD4B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BB299-3CFE-B54D-A645-CCF2CF956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32DF-3BC0-D542-AE09-4BF9D267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9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6DA07-283C-5447-8ADB-2A801E87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BF9AE-9888-7847-A01D-25FD2F66D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4DE68-F9DA-734C-A961-4A9DF96F9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FB7F-4920-4A4E-BA76-3FD103D264A3}" type="datetimeFigureOut">
              <a:rPr lang="en-US" smtClean="0"/>
              <a:t>7/15/20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B30FE-C87D-FD4C-86E0-35E211CB4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99D75-75C2-494A-B2DF-44E3941B8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A633-7686-1E45-8314-FD19AA4C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3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5D37-38FB-0944-8D92-9ACB83655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0736"/>
            <a:ext cx="9144000" cy="2387600"/>
          </a:xfrm>
        </p:spPr>
        <p:txBody>
          <a:bodyPr>
            <a:normAutofit/>
          </a:bodyPr>
          <a:lstStyle/>
          <a:p>
            <a:r>
              <a:rPr lang="de-DE" b="1" dirty="0"/>
              <a:t>IASE 2020 </a:t>
            </a:r>
            <a:r>
              <a:rPr lang="de-DE" b="1" dirty="0" err="1"/>
              <a:t>Roundtable</a:t>
            </a:r>
            <a:r>
              <a:rPr lang="de-DE" b="1" dirty="0"/>
              <a:t>:</a:t>
            </a:r>
            <a:br>
              <a:rPr lang="en-US" dirty="0"/>
            </a:br>
            <a:r>
              <a:rPr lang="de-DE" b="1" dirty="0" err="1"/>
              <a:t>Reflections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3E7AC47-B74D-1247-AF58-BF54052B7A56}"/>
              </a:ext>
            </a:extLst>
          </p:cNvPr>
          <p:cNvSpPr txBox="1">
            <a:spLocks/>
          </p:cNvSpPr>
          <p:nvPr/>
        </p:nvSpPr>
        <p:spPr>
          <a:xfrm>
            <a:off x="1524000" y="454833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Gail Burrill</a:t>
            </a:r>
          </a:p>
          <a:p>
            <a:r>
              <a:rPr lang="en-US"/>
              <a:t>Michigan State University</a:t>
            </a:r>
            <a:endParaRPr lang="en-US" dirty="0"/>
          </a:p>
        </p:txBody>
      </p:sp>
      <p:pic>
        <p:nvPicPr>
          <p:cNvPr id="7" name="Bild 1">
            <a:extLst>
              <a:ext uri="{FF2B5EF4-FFF2-40B4-BE49-F238E27FC236}">
                <a16:creationId xmlns:a16="http://schemas.microsoft.com/office/drawing/2014/main" id="{78166842-97AB-D64D-9AF1-50AB111370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21" y="273954"/>
            <a:ext cx="1859820" cy="1309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E356DB-1A91-F24E-A37D-A44059C18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3100" y="233420"/>
            <a:ext cx="3990679" cy="15237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1BA05D-33CC-364F-80FA-7025B4CC0F41}"/>
              </a:ext>
            </a:extLst>
          </p:cNvPr>
          <p:cNvSpPr txBox="1"/>
          <p:nvPr/>
        </p:nvSpPr>
        <p:spPr>
          <a:xfrm>
            <a:off x="2412574" y="441058"/>
            <a:ext cx="54305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New Skills in the Changing World of </a:t>
            </a:r>
          </a:p>
          <a:p>
            <a:r>
              <a:rPr lang="en-US" sz="2800" dirty="0"/>
              <a:t>Statistics Education; July 6-12, 2020</a:t>
            </a:r>
          </a:p>
        </p:txBody>
      </p:sp>
    </p:spTree>
    <p:extLst>
      <p:ext uri="{BB962C8B-B14F-4D97-AF65-F5344CB8AC3E}">
        <p14:creationId xmlns:p14="http://schemas.microsoft.com/office/powerpoint/2010/main" val="1324992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3E60-F4AA-9B4D-8C00-CA517EC9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08000"/>
            <a:ext cx="9869033" cy="1320800"/>
          </a:xfrm>
        </p:spPr>
        <p:txBody>
          <a:bodyPr>
            <a:normAutofit/>
          </a:bodyPr>
          <a:lstStyle/>
          <a:p>
            <a:r>
              <a:rPr lang="en-US" dirty="0"/>
              <a:t>The challenge: A home for “data literacy”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4D580-10DE-0B45-A9FB-B9F4E69E7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666" y="1828800"/>
            <a:ext cx="10300834" cy="4835951"/>
          </a:xfrm>
        </p:spPr>
        <p:txBody>
          <a:bodyPr>
            <a:normAutofit/>
          </a:bodyPr>
          <a:lstStyle/>
          <a:p>
            <a:r>
              <a:rPr lang="en-US" dirty="0"/>
              <a:t>Crosses all disciplines but has no real home in the curricula of most countries</a:t>
            </a:r>
          </a:p>
          <a:p>
            <a:r>
              <a:rPr lang="en-US" dirty="0"/>
              <a:t>Math teachers not really involved with context – (Engel, discussion*); many other disciplines do not deal well with variability</a:t>
            </a:r>
          </a:p>
          <a:p>
            <a:r>
              <a:rPr lang="en-US" dirty="0"/>
              <a:t>Some content areas more comfortable with collecting and analyzing data than others (Sharma)</a:t>
            </a:r>
          </a:p>
          <a:p>
            <a:r>
              <a:rPr lang="en-US" dirty="0"/>
              <a:t>Language differences across disciplines (Sharma), care with words </a:t>
            </a:r>
          </a:p>
          <a:p>
            <a:r>
              <a:rPr lang="en-US" dirty="0"/>
              <a:t>Inference in science is not the same as statistical inference;  do students see the connection?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9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4017-CCA8-0E43-9665-DE2F1C70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646B-3DB5-5B48-A913-2598D1EF6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1719737"/>
            <a:ext cx="10236199" cy="477313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What changes do we as statistics educators need to make to stay relevant?</a:t>
            </a:r>
          </a:p>
          <a:p>
            <a:pPr lvl="0"/>
            <a:r>
              <a:rPr lang="en-US" dirty="0"/>
              <a:t>What research do we need to support moving in new and different directions?</a:t>
            </a:r>
          </a:p>
          <a:p>
            <a:pPr lvl="0"/>
            <a:r>
              <a:rPr lang="en-US" dirty="0"/>
              <a:t>How can we take advantage of the opportunities provided by the emerging emphasis on data science to restructure what we do in statistics education?</a:t>
            </a:r>
          </a:p>
          <a:p>
            <a:r>
              <a:rPr lang="en-US" dirty="0"/>
              <a:t>How can we support teachers in preparing for changes in what and how they teach to incorporate “data literacy”?</a:t>
            </a:r>
          </a:p>
          <a:p>
            <a:r>
              <a:rPr lang="en-US" dirty="0"/>
              <a:t>How can we make use of what other disciplines (e.g.  computer science, computer science education, domain application areas, etc.) can contribute to statistics education?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25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86F2-D319-2A4F-98B5-283C2726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30F9B-6969-4247-B7B3-3A72DB3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53" y="1460500"/>
            <a:ext cx="10838447" cy="5032375"/>
          </a:xfrm>
        </p:spPr>
        <p:txBody>
          <a:bodyPr>
            <a:no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Arnold, P., &amp;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Pfannkuch</a:t>
            </a:r>
            <a:r>
              <a:rPr lang="en-US" altLang="en-US" sz="2000" dirty="0">
                <a:ea typeface="ＭＳ Ｐゴシック" panose="020B0600070205080204" pitchFamily="34" charset="-128"/>
              </a:rPr>
              <a:t>, M. (2018). Critiquing investigative questions.</a:t>
            </a:r>
            <a:r>
              <a:rPr lang="en-US" sz="2000" dirty="0"/>
              <a:t> In M. A. </a:t>
            </a:r>
            <a:r>
              <a:rPr lang="en-US" sz="2000" dirty="0" err="1"/>
              <a:t>Sorto</a:t>
            </a:r>
            <a:r>
              <a:rPr lang="en-US" sz="2000" dirty="0"/>
              <a:t>, A. White, &amp; L. Guyot (Eds.), </a:t>
            </a:r>
            <a:r>
              <a:rPr lang="en-US" sz="2000" i="1" dirty="0"/>
              <a:t>Looking back, looking forward. Proceedings of the Tenth International Conference on Teaching Statistics (ICOTS10, July, 2018), Kyoto, Japan. </a:t>
            </a:r>
            <a:r>
              <a:rPr lang="en-US" sz="2000" dirty="0" err="1"/>
              <a:t>Voorburg</a:t>
            </a:r>
            <a:r>
              <a:rPr lang="en-US" sz="2000" dirty="0"/>
              <a:t>, The Netherlands: International Statistical Institute.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sz="2000" dirty="0"/>
              <a:t>Papers presented at the IASE 2020 Roundtable: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/>
              <a:t>Adeboye</a:t>
            </a:r>
            <a:r>
              <a:rPr lang="en-US" sz="2000" dirty="0"/>
              <a:t>, N. </a:t>
            </a:r>
            <a:r>
              <a:rPr lang="en-US" sz="2000" i="1" dirty="0"/>
              <a:t>Big data affluence in statistics application: A comparison of real life and simulated open data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Andre, M.</a:t>
            </a:r>
            <a:r>
              <a:rPr lang="en-US" sz="2000" i="1" dirty="0"/>
              <a:t> Integrating ‘Education for Sustainable Development’ in statistics classes: Visual analysis of social and economic data with </a:t>
            </a:r>
            <a:r>
              <a:rPr lang="en-US" sz="2000" i="1" dirty="0" err="1"/>
              <a:t>Gapminder</a:t>
            </a:r>
            <a:endParaRPr lang="en-US" sz="20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/>
              <a:t>Balkaya</a:t>
            </a:r>
            <a:r>
              <a:rPr lang="en-US" sz="2000" dirty="0"/>
              <a:t>, T. &amp; Kurt, G. </a:t>
            </a:r>
            <a:r>
              <a:rPr lang="en-US" sz="2000" i="1" dirty="0"/>
              <a:t>An investigation of statistical reasoning skills of middle school students about distribution.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Berens, F. </a:t>
            </a:r>
            <a:r>
              <a:rPr lang="en-US" sz="2000" i="1" dirty="0"/>
              <a:t>Learning analytics as a tool to permanently feedback lecturers and teaching assistants.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/>
              <a:t>Biehler</a:t>
            </a:r>
            <a:r>
              <a:rPr lang="en-US" sz="2000" dirty="0"/>
              <a:t>, R., Fleischer, Y., </a:t>
            </a:r>
            <a:r>
              <a:rPr lang="en-US" sz="2000" dirty="0" err="1"/>
              <a:t>Budde</a:t>
            </a:r>
            <a:r>
              <a:rPr lang="en-US" sz="2000" dirty="0"/>
              <a:t>, L., </a:t>
            </a:r>
            <a:r>
              <a:rPr lang="en-US" sz="2000" dirty="0" err="1"/>
              <a:t>Frischemeier</a:t>
            </a:r>
            <a:r>
              <a:rPr lang="en-US" sz="2000" dirty="0"/>
              <a:t>, D., </a:t>
            </a:r>
            <a:r>
              <a:rPr lang="en-US" sz="2000" dirty="0" err="1"/>
              <a:t>Gerstenberger</a:t>
            </a:r>
            <a:r>
              <a:rPr lang="en-US" sz="2000" dirty="0"/>
              <a:t>, D., </a:t>
            </a:r>
            <a:r>
              <a:rPr lang="en-US" sz="2000" dirty="0" err="1"/>
              <a:t>Podworny</a:t>
            </a:r>
            <a:r>
              <a:rPr lang="en-US" sz="2000" dirty="0"/>
              <a:t>, S., &amp;  Schulte, C. </a:t>
            </a:r>
            <a:r>
              <a:rPr lang="en-US" sz="2000" i="1" dirty="0"/>
              <a:t>Data science education in secondary schools: Teaching and learning decision trees with CODAP and </a:t>
            </a:r>
            <a:r>
              <a:rPr lang="en-US" sz="2000" i="1" dirty="0" err="1"/>
              <a:t>Jupyter</a:t>
            </a:r>
            <a:r>
              <a:rPr lang="en-US" sz="2000" i="1" dirty="0"/>
              <a:t> Notebooks as an example of integrating machine learning into statistics education.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289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30F9B-6969-4247-B7B3-3A72DB3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376959"/>
            <a:ext cx="10841182" cy="61040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 err="1"/>
              <a:t>Bolch</a:t>
            </a:r>
            <a:r>
              <a:rPr lang="en-US" sz="2000" i="1" dirty="0"/>
              <a:t>, C. Data Scientists’ epistemic thinking for creating and interpreting visualizations and the impact for students’ data visualization literacy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Burrill, G.</a:t>
            </a:r>
            <a:r>
              <a:rPr lang="en-US" sz="2000" i="1" dirty="0"/>
              <a:t> Statistical literacy, quantitative reasoning, and data science: Rethinking the curriculum.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Chen, M. Mixture DOE on video game physics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/>
              <a:t>Chiesi</a:t>
            </a:r>
            <a:r>
              <a:rPr lang="en-US" sz="2000" dirty="0"/>
              <a:t>, F.  </a:t>
            </a:r>
            <a:r>
              <a:rPr lang="en-US" sz="2000" i="1" dirty="0"/>
              <a:t>Using psychological testing to make statistics understandable and meaningful: An exploratory study.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Engel, J;. Visualizing multivariate </a:t>
            </a:r>
            <a:r>
              <a:rPr lang="en-US" sz="2000" i="1" dirty="0" err="1"/>
              <a:t>sata</a:t>
            </a:r>
            <a:r>
              <a:rPr lang="en-US" sz="2000" i="1" dirty="0"/>
              <a:t>: Graphs that tell stories.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 err="1"/>
              <a:t>Budde</a:t>
            </a:r>
            <a:r>
              <a:rPr lang="en-US" sz="2000" i="1" dirty="0"/>
              <a:t>, L., </a:t>
            </a:r>
            <a:r>
              <a:rPr lang="en-US" sz="2000" dirty="0" err="1"/>
              <a:t>Frischemeier</a:t>
            </a:r>
            <a:r>
              <a:rPr lang="en-US" sz="2000" dirty="0"/>
              <a:t>, D., </a:t>
            </a:r>
            <a:r>
              <a:rPr lang="en-US" sz="2000" dirty="0" err="1"/>
              <a:t>Biehler</a:t>
            </a:r>
            <a:r>
              <a:rPr lang="en-US" sz="2000" dirty="0"/>
              <a:t>, R., Fleischer, Y., </a:t>
            </a:r>
            <a:r>
              <a:rPr lang="en-US" sz="2000" dirty="0" err="1"/>
              <a:t>Gerstenberger</a:t>
            </a:r>
            <a:r>
              <a:rPr lang="en-US" sz="2000" dirty="0"/>
              <a:t>, D., </a:t>
            </a:r>
            <a:r>
              <a:rPr lang="en-US" sz="2000" dirty="0" err="1"/>
              <a:t>Podworny</a:t>
            </a:r>
            <a:r>
              <a:rPr lang="en-US" sz="2000" dirty="0"/>
              <a:t>, S., &amp;  Schulte, C. </a:t>
            </a:r>
            <a:r>
              <a:rPr lang="en-US" sz="2000" i="1" dirty="0"/>
              <a:t>Data Science Education in secondary school: How to develop statistical reasoning when exploring data using CODAP and </a:t>
            </a:r>
            <a:r>
              <a:rPr lang="en-US" sz="2000" i="1" dirty="0" err="1"/>
              <a:t>Jupyter</a:t>
            </a:r>
            <a:r>
              <a:rPr lang="en-US" sz="2000" i="1" dirty="0"/>
              <a:t> Notebooks.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/>
              <a:t>González</a:t>
            </a:r>
            <a:r>
              <a:rPr lang="en-US" sz="2000" dirty="0"/>
              <a:t>, O.,  </a:t>
            </a:r>
            <a:r>
              <a:rPr lang="en-US" sz="2000" dirty="0" err="1"/>
              <a:t>Isoda</a:t>
            </a:r>
            <a:r>
              <a:rPr lang="en-US" sz="2000" dirty="0"/>
              <a:t>, M., &amp; Araya, R.  </a:t>
            </a:r>
            <a:r>
              <a:rPr lang="en-US" sz="2000" i="1" dirty="0"/>
              <a:t>Statistical thinking for the era of big data and artificial intelligence: Toward understanding sustainability trends and issues for the future society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Habibullah, S. Enabling statistics undergrads of developing countries to take their first steps toward data science through mobile applications.</a:t>
            </a:r>
          </a:p>
          <a:p>
            <a:pPr>
              <a:spcBef>
                <a:spcPts val="0"/>
              </a:spcBef>
            </a:pPr>
            <a:r>
              <a:rPr lang="en-US" sz="2000" i="1" dirty="0" err="1"/>
              <a:t>Luebke</a:t>
            </a:r>
            <a:r>
              <a:rPr lang="en-US" sz="2000" i="1" dirty="0"/>
              <a:t>, K. Now is the time for causal inference in introductory statistics</a:t>
            </a:r>
          </a:p>
          <a:p>
            <a:pPr>
              <a:spcBef>
                <a:spcPts val="0"/>
              </a:spcBef>
            </a:pPr>
            <a:r>
              <a:rPr lang="en-US" sz="2000" i="1" dirty="0" err="1"/>
              <a:t>Mocko</a:t>
            </a:r>
            <a:r>
              <a:rPr lang="en-US" sz="2000" i="1" dirty="0"/>
              <a:t>, M. Where is Waldo in statistic class? Using maps to explore modern data types.</a:t>
            </a:r>
          </a:p>
          <a:p>
            <a:pPr>
              <a:spcBef>
                <a:spcPts val="0"/>
              </a:spcBef>
            </a:pPr>
            <a:r>
              <a:rPr lang="en-US" sz="2000" dirty="0" err="1"/>
              <a:t>Renelle</a:t>
            </a:r>
            <a:r>
              <a:rPr lang="en-US" sz="2000" dirty="0"/>
              <a:t>, A., </a:t>
            </a:r>
            <a:r>
              <a:rPr lang="en-US" sz="2000" dirty="0" err="1"/>
              <a:t>Budgett</a:t>
            </a:r>
            <a:r>
              <a:rPr lang="en-US" sz="2000" dirty="0"/>
              <a:t>, S., &amp; Jones, R. </a:t>
            </a:r>
            <a:r>
              <a:rPr lang="en-US" sz="2000" i="1" dirty="0"/>
              <a:t>New Zealand teachers’ perceptions when hearing waiting-time distributions</a:t>
            </a:r>
          </a:p>
          <a:p>
            <a:pPr>
              <a:spcBef>
                <a:spcPts val="0"/>
              </a:spcBef>
            </a:pPr>
            <a:r>
              <a:rPr lang="en-US" sz="2000" i="1" dirty="0"/>
              <a:t>Robles, B. 2SDR methodological strategy for teaching and learning statistics in Industrial Engineering students.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59286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30F9B-6969-4247-B7B3-3A72DB3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776" y="495588"/>
            <a:ext cx="10838447" cy="5032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Sharma, S. Pre-Service teachers’ experiences of integrating statistical investigations in their curriculum areas.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Sheldon, N. International Data Science in Schools Project.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Teran, T. The project method as a motivator in non-statistical careers.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Yap, Von Bing. Simulation-based exploration of surveys with non-response.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82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9232-5B01-B448-B22C-F76C3581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09" y="61412"/>
            <a:ext cx="11155052" cy="1362035"/>
          </a:xfrm>
        </p:spPr>
        <p:txBody>
          <a:bodyPr>
            <a:normAutofit/>
          </a:bodyPr>
          <a:lstStyle/>
          <a:p>
            <a:r>
              <a:rPr lang="en-US" dirty="0"/>
              <a:t>Statistics in our world: What do you </a:t>
            </a:r>
            <a:br>
              <a:rPr lang="en-US" dirty="0"/>
            </a:br>
            <a:r>
              <a:rPr lang="en-US" dirty="0"/>
              <a:t>notice? Wonder?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C226F9A-14FE-7E40-8786-6FB045A03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891" y="1319753"/>
            <a:ext cx="8204164" cy="501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E6D195-BF45-FB41-89A0-E9205D7EAEB8}"/>
              </a:ext>
            </a:extLst>
          </p:cNvPr>
          <p:cNvSpPr txBox="1"/>
          <p:nvPr/>
        </p:nvSpPr>
        <p:spPr>
          <a:xfrm>
            <a:off x="1772239" y="6333498"/>
            <a:ext cx="61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(Released by Georgia Department of Health in May, 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2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49CE7-B29E-1E49-91F8-44F8653D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Skills in the Changing World of Statistics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5CE1E-7C46-A44E-823C-456DA0C5B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53905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Topic 1: The use of real and meaningful data in teaching and learning statistics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endParaRPr lang="en-US" sz="3600" b="1" dirty="0"/>
          </a:p>
          <a:p>
            <a:r>
              <a:rPr lang="en-US" sz="3600" b="1" dirty="0"/>
              <a:t>Topic 2: The emerging role of multivariate thinking in inferential reasoning*</a:t>
            </a:r>
          </a:p>
          <a:p>
            <a:endParaRPr lang="en-US" sz="3600" b="1" dirty="0"/>
          </a:p>
          <a:p>
            <a:r>
              <a:rPr lang="en-US" sz="3600" b="1" dirty="0"/>
              <a:t>Topic 3: The influence of data science on the school curriculum and introductory statistics courses*</a:t>
            </a:r>
          </a:p>
          <a:p>
            <a:endParaRPr lang="en-US" sz="3600" b="1" dirty="0"/>
          </a:p>
          <a:p>
            <a:r>
              <a:rPr lang="en-US" sz="3600" b="1" dirty="0"/>
              <a:t>Topic 4: Increasing power of technology and its use for doing statistics and for enhancing learning and understanding of key statistical concepts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b="1" dirty="0"/>
              <a:t>Topic 5: The changing nature of data visualization and implications for the curriculum</a:t>
            </a:r>
          </a:p>
          <a:p>
            <a:endParaRPr lang="en-US" sz="3600" b="1" dirty="0"/>
          </a:p>
          <a:p>
            <a:r>
              <a:rPr lang="en-US" sz="3600" b="1" dirty="0"/>
              <a:t>Topic 6: Collaboration with other disciplines to enhance students’ statistical understanding</a:t>
            </a:r>
            <a:endParaRPr lang="en-US" sz="36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760F4B-A4C1-C74A-9BC6-4D4FFBE38D7D}"/>
              </a:ext>
            </a:extLst>
          </p:cNvPr>
          <p:cNvSpPr txBox="1"/>
          <p:nvPr/>
        </p:nvSpPr>
        <p:spPr>
          <a:xfrm>
            <a:off x="1280158" y="6390042"/>
            <a:ext cx="10073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 the asterisks indicate these topics often arose in the discussion of the other topics. </a:t>
            </a:r>
          </a:p>
        </p:txBody>
      </p:sp>
    </p:spTree>
    <p:extLst>
      <p:ext uri="{BB962C8B-B14F-4D97-AF65-F5344CB8AC3E}">
        <p14:creationId xmlns:p14="http://schemas.microsoft.com/office/powerpoint/2010/main" val="57847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5CCF-15AA-C047-8CD2-68342F297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Tension between status quo and new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D6650-9A3A-B34C-AC00-F91534BA5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291" y="1868046"/>
            <a:ext cx="10618509" cy="4989954"/>
          </a:xfrm>
        </p:spPr>
        <p:txBody>
          <a:bodyPr>
            <a:normAutofit/>
          </a:bodyPr>
          <a:lstStyle/>
          <a:p>
            <a:r>
              <a:rPr lang="en-US" dirty="0"/>
              <a:t>Tensions between traditional approach to inference based statistics and that based on analysis of large data sets; (</a:t>
            </a:r>
            <a:r>
              <a:rPr lang="en-US" dirty="0" err="1"/>
              <a:t>Luebke</a:t>
            </a:r>
            <a:r>
              <a:rPr lang="en-US" dirty="0"/>
              <a:t>). </a:t>
            </a:r>
          </a:p>
          <a:p>
            <a:r>
              <a:rPr lang="en-US" dirty="0"/>
              <a:t>Need to revisit the PPDAC cycle (e.g., </a:t>
            </a:r>
            <a:r>
              <a:rPr lang="en-US" dirty="0" err="1"/>
              <a:t>Frischemeier</a:t>
            </a:r>
            <a:r>
              <a:rPr lang="en-US" dirty="0"/>
              <a:t>, et al.; Robles)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r>
              <a:rPr lang="en-US" dirty="0"/>
              <a:t>New framework for data analytic skills - “question then answer” framework inadequate</a:t>
            </a:r>
            <a:r>
              <a:rPr lang="en-US" dirty="0">
                <a:effectLst/>
              </a:rPr>
              <a:t> (</a:t>
            </a:r>
            <a:r>
              <a:rPr lang="en-US" dirty="0" err="1"/>
              <a:t>González</a:t>
            </a:r>
            <a:r>
              <a:rPr lang="en-US" dirty="0"/>
              <a:t>, et al.</a:t>
            </a:r>
            <a:r>
              <a:rPr lang="en-US" dirty="0">
                <a:effectLst/>
              </a:rPr>
              <a:t>)</a:t>
            </a:r>
          </a:p>
          <a:p>
            <a:r>
              <a:rPr lang="en-US" dirty="0"/>
              <a:t>Concern that computer science community has different perspective than statistics departments- who is setting the agenda?</a:t>
            </a:r>
          </a:p>
          <a:p>
            <a:r>
              <a:rPr lang="en-US" dirty="0"/>
              <a:t>Data science thinks more about predictions rather than as a truth out there and trying to establish how close we are to the truth (Von Bing Yap, discussion*)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23960-2B4E-5248-AD49-1B169BE5DBC2}"/>
              </a:ext>
            </a:extLst>
          </p:cNvPr>
          <p:cNvSpPr txBox="1"/>
          <p:nvPr/>
        </p:nvSpPr>
        <p:spPr>
          <a:xfrm>
            <a:off x="7908494" y="6488668"/>
            <a:ext cx="366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*Remarks occurred during discussion</a:t>
            </a:r>
          </a:p>
        </p:txBody>
      </p:sp>
    </p:spTree>
    <p:extLst>
      <p:ext uri="{BB962C8B-B14F-4D97-AF65-F5344CB8AC3E}">
        <p14:creationId xmlns:p14="http://schemas.microsoft.com/office/powerpoint/2010/main" val="356637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4FB26-D441-3C40-B78D-8390DC69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Rethinking the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8C42-F3C3-384C-9307-BD07ED26E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539"/>
            <a:ext cx="10515600" cy="5343461"/>
          </a:xfrm>
        </p:spPr>
        <p:txBody>
          <a:bodyPr>
            <a:normAutofit fontScale="92500"/>
          </a:bodyPr>
          <a:lstStyle/>
          <a:p>
            <a:r>
              <a:rPr lang="en-US" dirty="0"/>
              <a:t>Education for sustainable development – systemic approach – how things are joined together; how is this reflected in our thinking?</a:t>
            </a:r>
            <a:r>
              <a:rPr lang="en-US" dirty="0">
                <a:effectLst/>
              </a:rPr>
              <a:t> </a:t>
            </a:r>
            <a:r>
              <a:rPr lang="en-US" dirty="0"/>
              <a:t>(</a:t>
            </a:r>
            <a:r>
              <a:rPr lang="en-US" dirty="0">
                <a:effectLst/>
              </a:rPr>
              <a:t>Andre)</a:t>
            </a:r>
          </a:p>
          <a:p>
            <a:r>
              <a:rPr lang="en-US" dirty="0"/>
              <a:t>Using subsets of data and looking for stability (or not) of solutions is a big idea that is absent in conventional courses (</a:t>
            </a:r>
            <a:r>
              <a:rPr lang="en-US" dirty="0" err="1"/>
              <a:t>Biehler</a:t>
            </a:r>
            <a:r>
              <a:rPr lang="en-US" dirty="0"/>
              <a:t>, discussion*)</a:t>
            </a:r>
          </a:p>
          <a:p>
            <a:r>
              <a:rPr lang="en-US" dirty="0"/>
              <a:t>Need for new courses: </a:t>
            </a:r>
          </a:p>
          <a:p>
            <a:pPr lvl="1"/>
            <a:r>
              <a:rPr lang="en-US" dirty="0"/>
              <a:t>International Data Science In Schools Project (Sheldon)</a:t>
            </a:r>
          </a:p>
          <a:p>
            <a:pPr lvl="1"/>
            <a:r>
              <a:rPr lang="en-US" dirty="0"/>
              <a:t>interdisciplinary approach implementing Data Science in secondary school considering the need for “new skills in statistics education”-  Paderborn Project (</a:t>
            </a:r>
            <a:r>
              <a:rPr lang="en-US" dirty="0" err="1"/>
              <a:t>Frischemeier</a:t>
            </a:r>
            <a:r>
              <a:rPr lang="en-US" dirty="0"/>
              <a:t>, et al; </a:t>
            </a:r>
            <a:r>
              <a:rPr lang="en-US" dirty="0" err="1"/>
              <a:t>Biehler</a:t>
            </a:r>
            <a:r>
              <a:rPr lang="en-US" dirty="0"/>
              <a:t>, et al.)</a:t>
            </a:r>
          </a:p>
          <a:p>
            <a:pPr lvl="1"/>
            <a:r>
              <a:rPr lang="en-US" dirty="0"/>
              <a:t>Redesign of secondary curriculum to include concepts from data, number, and statistics to meet need for informed consumers of data-based information</a:t>
            </a:r>
            <a:r>
              <a:rPr lang="en-US" dirty="0">
                <a:effectLst/>
              </a:rPr>
              <a:t> </a:t>
            </a:r>
            <a:r>
              <a:rPr lang="en-US" dirty="0"/>
              <a:t>(Burrill)</a:t>
            </a:r>
          </a:p>
          <a:p>
            <a:r>
              <a:rPr lang="en-US" dirty="0"/>
              <a:t>New topics or emphases: </a:t>
            </a:r>
            <a:r>
              <a:rPr lang="en-US" sz="2400" dirty="0"/>
              <a:t>decision trees (</a:t>
            </a:r>
            <a:r>
              <a:rPr lang="en-US" sz="2400" dirty="0" err="1"/>
              <a:t>Biehler</a:t>
            </a:r>
            <a:r>
              <a:rPr lang="en-US" sz="2400" dirty="0"/>
              <a:t>, et al.); coding (Wild), multivariate thinking (Andre); bias, nonresponse (Von Bing Yap); confounding</a:t>
            </a:r>
          </a:p>
        </p:txBody>
      </p:sp>
    </p:spTree>
    <p:extLst>
      <p:ext uri="{BB962C8B-B14F-4D97-AF65-F5344CB8AC3E}">
        <p14:creationId xmlns:p14="http://schemas.microsoft.com/office/powerpoint/2010/main" val="3712335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C31B-C0B0-E445-BBDE-1287B6643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“Data literacy”- for whom- the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FA348-A97F-9F49-B1EE-73D4CE4D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833"/>
            <a:ext cx="10515600" cy="4848552"/>
          </a:xfrm>
        </p:spPr>
        <p:txBody>
          <a:bodyPr>
            <a:normAutofit/>
          </a:bodyPr>
          <a:lstStyle/>
          <a:p>
            <a:r>
              <a:rPr lang="en-US" dirty="0"/>
              <a:t>Data generators, consumers, collectors, aggregators  (</a:t>
            </a:r>
            <a:r>
              <a:rPr lang="en-US" dirty="0" err="1"/>
              <a:t>Adeboye</a:t>
            </a:r>
            <a:r>
              <a:rPr lang="en-US" dirty="0"/>
              <a:t>)</a:t>
            </a:r>
          </a:p>
          <a:p>
            <a:r>
              <a:rPr lang="en-US" dirty="0"/>
              <a:t>Reader as navigator, interpreter, designer and interrogator involving data consumers and data producers (</a:t>
            </a:r>
            <a:r>
              <a:rPr lang="en-US" dirty="0" err="1"/>
              <a:t>Bolch</a:t>
            </a:r>
            <a:r>
              <a:rPr lang="en-US" dirty="0"/>
              <a:t>)</a:t>
            </a:r>
          </a:p>
          <a:p>
            <a:r>
              <a:rPr lang="en-US" dirty="0">
                <a:effectLst/>
              </a:rPr>
              <a:t>Specialists and generalists (Wild)</a:t>
            </a:r>
          </a:p>
          <a:p>
            <a:r>
              <a:rPr lang="en-US" dirty="0"/>
              <a:t>“data literacy” for all: integrating statistical literacy, quantitative thinking and data science (Burrill)</a:t>
            </a:r>
          </a:p>
          <a:p>
            <a:r>
              <a:rPr lang="en-US" dirty="0"/>
              <a:t>Data literacy – building decision trees; data science- automatically applying algorithm to analyze data (</a:t>
            </a:r>
            <a:r>
              <a:rPr lang="en-US" dirty="0" err="1"/>
              <a:t>Biehler</a:t>
            </a:r>
            <a:r>
              <a:rPr lang="en-US" dirty="0"/>
              <a:t>, discussion)</a:t>
            </a:r>
          </a:p>
          <a:p>
            <a:r>
              <a:rPr lang="en-US" dirty="0"/>
              <a:t>Begin in elementary grades with introduction to data from their environment, develop concepts in middle school (</a:t>
            </a:r>
            <a:r>
              <a:rPr lang="en-US" dirty="0" err="1"/>
              <a:t>Balkaya</a:t>
            </a:r>
            <a:r>
              <a:rPr lang="en-US" dirty="0"/>
              <a:t> &amp; Kurt)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D44-E09F-B749-A12D-0113428A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 the big 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8910A-C8AF-7A4D-8053-92195DD17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432"/>
            <a:ext cx="10515600" cy="50777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</a:t>
            </a:r>
            <a:r>
              <a:rPr lang="en-US" u="sng" dirty="0"/>
              <a:t>motivator</a:t>
            </a:r>
            <a:r>
              <a:rPr lang="en-US" dirty="0"/>
              <a:t>: compelling examples, engaging context, hot issues (Engel), giving students/teachers a choice along with a structure; student projects (Teran, </a:t>
            </a:r>
            <a:r>
              <a:rPr lang="en-US" dirty="0" err="1"/>
              <a:t>Biehler</a:t>
            </a:r>
            <a:r>
              <a:rPr lang="en-US" dirty="0"/>
              <a:t>, et al.; Chen) </a:t>
            </a:r>
          </a:p>
          <a:p>
            <a:r>
              <a:rPr lang="en-US" dirty="0"/>
              <a:t>For </a:t>
            </a:r>
            <a:r>
              <a:rPr lang="en-US" u="sng" dirty="0"/>
              <a:t>program improvement </a:t>
            </a:r>
            <a:r>
              <a:rPr lang="en-US" dirty="0"/>
              <a:t>(e.g., chat bot, Berens)</a:t>
            </a:r>
          </a:p>
          <a:p>
            <a:r>
              <a:rPr lang="en-US" dirty="0"/>
              <a:t>What is </a:t>
            </a:r>
            <a:r>
              <a:rPr lang="en-US" u="sng" dirty="0"/>
              <a:t>meaningful data</a:t>
            </a:r>
            <a:r>
              <a:rPr lang="en-US" dirty="0"/>
              <a:t>? For whom? (e.g., </a:t>
            </a:r>
            <a:r>
              <a:rPr lang="en-US" dirty="0" err="1"/>
              <a:t>Chiesi</a:t>
            </a:r>
            <a:r>
              <a:rPr lang="en-US" dirty="0"/>
              <a:t>, psychology tests for psychologists)</a:t>
            </a:r>
          </a:p>
          <a:p>
            <a:r>
              <a:rPr lang="en-US" u="sng" dirty="0"/>
              <a:t>Simulated data </a:t>
            </a:r>
            <a:r>
              <a:rPr lang="en-US" dirty="0"/>
              <a:t>vs real data (</a:t>
            </a:r>
            <a:r>
              <a:rPr lang="en-US" dirty="0" err="1"/>
              <a:t>Adeboye</a:t>
            </a:r>
            <a:r>
              <a:rPr lang="en-US" dirty="0"/>
              <a:t>)</a:t>
            </a:r>
          </a:p>
          <a:p>
            <a:r>
              <a:rPr lang="en-US" u="sng" dirty="0"/>
              <a:t>Representations</a:t>
            </a:r>
            <a:r>
              <a:rPr lang="en-US" dirty="0"/>
              <a:t>: Maps (</a:t>
            </a:r>
            <a:r>
              <a:rPr lang="en-US" dirty="0" err="1"/>
              <a:t>Mocko</a:t>
            </a:r>
            <a:r>
              <a:rPr lang="en-US" dirty="0"/>
              <a:t>), doughnuts (Andre); decision trees (</a:t>
            </a:r>
            <a:r>
              <a:rPr lang="en-US" dirty="0" err="1"/>
              <a:t>Biehler</a:t>
            </a:r>
            <a:r>
              <a:rPr lang="en-US" dirty="0"/>
              <a:t>, et al.; attention to cost analysis?)</a:t>
            </a:r>
          </a:p>
          <a:p>
            <a:r>
              <a:rPr lang="en-US" u="sng" dirty="0"/>
              <a:t>Sources</a:t>
            </a:r>
            <a:r>
              <a:rPr lang="en-US" dirty="0"/>
              <a:t>: Local surveys; Infographics; </a:t>
            </a:r>
            <a:r>
              <a:rPr lang="en-US" dirty="0" err="1"/>
              <a:t>Gapminder</a:t>
            </a:r>
            <a:r>
              <a:rPr lang="en-US" dirty="0"/>
              <a:t>; Our World in Data, </a:t>
            </a:r>
            <a:r>
              <a:rPr lang="en-US" dirty="0" err="1"/>
              <a:t>ProCivicStats</a:t>
            </a:r>
            <a:r>
              <a:rPr lang="en-US" dirty="0"/>
              <a:t>, Financial Times, Population Pyramids, CoVid-19 graphics, Artic ice, 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4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D87F-E0D7-9443-8B9F-E2F3B534C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5320C-B473-CF49-9BA3-3300CE47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724"/>
            <a:ext cx="10515600" cy="53652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dirty="0"/>
              <a:t>Access:</a:t>
            </a:r>
          </a:p>
          <a:p>
            <a:r>
              <a:rPr lang="en-US" dirty="0" err="1"/>
              <a:t>Democratising</a:t>
            </a:r>
            <a:r>
              <a:rPr lang="en-US" dirty="0"/>
              <a:t> data by facilitating a broader spectrum of people able to do more with data. Minimize prior learning (Wild)</a:t>
            </a:r>
          </a:p>
          <a:p>
            <a:r>
              <a:rPr lang="en-US" dirty="0"/>
              <a:t>Availability of computer technology, internet, etc. - examine possibility of mobile phones (Habibullah)</a:t>
            </a:r>
          </a:p>
          <a:p>
            <a:r>
              <a:rPr lang="en-US" dirty="0"/>
              <a:t>Possibility of interactive dynamic handhelds with menu driven coding and tailor made apps (Burrill, discussion*) </a:t>
            </a:r>
          </a:p>
          <a:p>
            <a:pPr marL="0" indent="0">
              <a:buNone/>
            </a:pPr>
            <a:r>
              <a:rPr lang="en-US" sz="3100" dirty="0"/>
              <a:t>Opportunities:</a:t>
            </a:r>
          </a:p>
          <a:p>
            <a:r>
              <a:rPr lang="en-US" dirty="0"/>
              <a:t>Promotes visualization- opens opportunities to make statistics accessible to people with different levels of skills and to broader range of the population (Engel)</a:t>
            </a:r>
          </a:p>
          <a:p>
            <a:r>
              <a:rPr lang="en-US" dirty="0"/>
              <a:t>Supports broader thinking: How else can I do this? What else can I do? (Wild)</a:t>
            </a:r>
          </a:p>
          <a:p>
            <a:pPr marL="0" indent="0">
              <a:buNone/>
            </a:pPr>
            <a:r>
              <a:rPr lang="en-US" sz="3100" dirty="0"/>
              <a:t>Platforms:</a:t>
            </a:r>
          </a:p>
          <a:p>
            <a:r>
              <a:rPr lang="de-DE" dirty="0"/>
              <a:t>CODAP</a:t>
            </a:r>
            <a:r>
              <a:rPr lang="de-DE" i="1" dirty="0"/>
              <a:t>, </a:t>
            </a:r>
            <a:r>
              <a:rPr lang="de-DE" dirty="0"/>
              <a:t>R, </a:t>
            </a:r>
            <a:r>
              <a:rPr lang="de-DE" dirty="0" err="1"/>
              <a:t>Jypyter</a:t>
            </a:r>
            <a:r>
              <a:rPr lang="de-DE" dirty="0"/>
              <a:t> </a:t>
            </a:r>
            <a:r>
              <a:rPr lang="de-DE" dirty="0" err="1"/>
              <a:t>notebooks</a:t>
            </a:r>
            <a:r>
              <a:rPr lang="de-DE" dirty="0"/>
              <a:t>, </a:t>
            </a:r>
            <a:r>
              <a:rPr lang="en-US" dirty="0" err="1"/>
              <a:t>Inzight</a:t>
            </a:r>
            <a:r>
              <a:rPr lang="en-US" dirty="0"/>
              <a:t> and </a:t>
            </a:r>
            <a:r>
              <a:rPr lang="en-US" dirty="0" err="1"/>
              <a:t>Inzight</a:t>
            </a:r>
            <a:r>
              <a:rPr lang="en-US" dirty="0"/>
              <a:t> lite, </a:t>
            </a:r>
            <a:r>
              <a:rPr lang="de-DE" dirty="0"/>
              <a:t>Tableau</a:t>
            </a:r>
            <a:r>
              <a:rPr lang="en-US" dirty="0"/>
              <a:t>, </a:t>
            </a:r>
            <a:r>
              <a:rPr lang="en-US" dirty="0" err="1"/>
              <a:t>Tinkerplots</a:t>
            </a:r>
            <a:r>
              <a:rPr lang="en-US" dirty="0"/>
              <a:t>, Handheld interactive dynamic handhelds, mobile phones, …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2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3F270-114B-834B-B67D-C0C7E1B6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designing/implementing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CCD56-1A4C-DF49-8B5C-3AEADF129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Delphi panels and epistemic framework using mental structures to process and understand visualizations*</a:t>
            </a:r>
            <a:r>
              <a:rPr lang="en-US" dirty="0">
                <a:effectLst/>
              </a:rPr>
              <a:t> </a:t>
            </a:r>
            <a:r>
              <a:rPr lang="en-US" dirty="0"/>
              <a:t> (</a:t>
            </a:r>
            <a:r>
              <a:rPr lang="en-US" dirty="0" err="1"/>
              <a:t>Bolch</a:t>
            </a:r>
            <a:r>
              <a:rPr lang="en-US" dirty="0"/>
              <a:t>)</a:t>
            </a:r>
          </a:p>
          <a:p>
            <a:r>
              <a:rPr lang="en-US" dirty="0"/>
              <a:t>Building on understanding questioning** (Arnold &amp; </a:t>
            </a:r>
            <a:r>
              <a:rPr lang="en-US" dirty="0" err="1"/>
              <a:t>Pfannkuch</a:t>
            </a:r>
            <a:r>
              <a:rPr lang="en-US" dirty="0"/>
              <a:t>, 2018)) and think pair share (</a:t>
            </a:r>
            <a:r>
              <a:rPr lang="en-US" dirty="0" err="1"/>
              <a:t>Frischemeier</a:t>
            </a:r>
            <a:r>
              <a:rPr lang="en-US" dirty="0"/>
              <a:t>, et al.) </a:t>
            </a:r>
          </a:p>
          <a:p>
            <a:r>
              <a:rPr lang="en-US" dirty="0"/>
              <a:t>Use of sound to help students understand randomness* (</a:t>
            </a:r>
            <a:r>
              <a:rPr lang="en-US" dirty="0" err="1"/>
              <a:t>Renelle</a:t>
            </a:r>
            <a:r>
              <a:rPr lang="en-US" dirty="0"/>
              <a:t>, et al.)</a:t>
            </a:r>
          </a:p>
          <a:p>
            <a:r>
              <a:rPr lang="en-US" dirty="0">
                <a:effectLst/>
              </a:rPr>
              <a:t>Training data and test data* – confirm direction of thinking (</a:t>
            </a:r>
            <a:r>
              <a:rPr lang="en-US" dirty="0" err="1">
                <a:effectLst/>
              </a:rPr>
              <a:t>Biehler</a:t>
            </a:r>
            <a:r>
              <a:rPr lang="en-US" dirty="0">
                <a:effectLst/>
              </a:rPr>
              <a:t>, et al.), particularly important when working with large data sets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ABF7C2-D4C5-C84D-8256-39EA9D68A528}"/>
              </a:ext>
            </a:extLst>
          </p:cNvPr>
          <p:cNvSpPr txBox="1"/>
          <p:nvPr/>
        </p:nvSpPr>
        <p:spPr>
          <a:xfrm>
            <a:off x="6359237" y="6308209"/>
            <a:ext cx="7250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Something new; ** something old but effective </a:t>
            </a:r>
          </a:p>
        </p:txBody>
      </p:sp>
    </p:spTree>
    <p:extLst>
      <p:ext uri="{BB962C8B-B14F-4D97-AF65-F5344CB8AC3E}">
        <p14:creationId xmlns:p14="http://schemas.microsoft.com/office/powerpoint/2010/main" val="136823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1652</Words>
  <Application>Microsoft Macintosh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IASE 2020 Roundtable: Reflections</vt:lpstr>
      <vt:lpstr>Statistics in our world: What do you  notice? Wonder?</vt:lpstr>
      <vt:lpstr>New Skills in the Changing World of Statistics Education</vt:lpstr>
      <vt:lpstr>Tension between status quo and new directions</vt:lpstr>
      <vt:lpstr>Rethinking the curriculum</vt:lpstr>
      <vt:lpstr>“Data literacy”- for whom- the audience</vt:lpstr>
      <vt:lpstr>Data- the big deal</vt:lpstr>
      <vt:lpstr>The role of technology</vt:lpstr>
      <vt:lpstr>Strategies for designing/implementing studies</vt:lpstr>
      <vt:lpstr>The challenge: A home for “data literacy”</vt:lpstr>
      <vt:lpstr>Moving forward</vt:lpstr>
      <vt:lpstr>References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IASE 2020 Roundtable: New Skills in the Changing World of Statistics Education</dc:title>
  <dc:creator>Burrill, Gail</dc:creator>
  <cp:lastModifiedBy>Burrill, Gail</cp:lastModifiedBy>
  <cp:revision>50</cp:revision>
  <dcterms:created xsi:type="dcterms:W3CDTF">2020-07-11T22:11:12Z</dcterms:created>
  <dcterms:modified xsi:type="dcterms:W3CDTF">2020-07-15T15:41:47Z</dcterms:modified>
</cp:coreProperties>
</file>