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0"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048" autoAdjust="0"/>
  </p:normalViewPr>
  <p:slideViewPr>
    <p:cSldViewPr snapToGrid="0">
      <p:cViewPr varScale="1">
        <p:scale>
          <a:sx n="55" d="100"/>
          <a:sy n="55" d="100"/>
        </p:scale>
        <p:origin x="78" y="11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2CC1D6-B450-42C1-AB6A-6F8B0FCC0889}" type="datetimeFigureOut">
              <a:rPr lang="en-US" smtClean="0"/>
              <a:t>7/11/2020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68840F-749D-4AE9-AE01-1B5A1FD912AE}" type="slidenum">
              <a:rPr lang="en-US" smtClean="0"/>
              <a:t>‹#›</a:t>
            </a:fld>
            <a:endParaRPr lang="en-US"/>
          </a:p>
        </p:txBody>
      </p:sp>
    </p:spTree>
    <p:extLst>
      <p:ext uri="{BB962C8B-B14F-4D97-AF65-F5344CB8AC3E}">
        <p14:creationId xmlns:p14="http://schemas.microsoft.com/office/powerpoint/2010/main" val="22666282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125EA-03A1-46D9-BE33-BC3AD3E982E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980C920-36FF-49C8-AD5D-70A0F6B8BA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5D00CEA-CB7B-4109-B1D4-766BCE31C86B}"/>
              </a:ext>
            </a:extLst>
          </p:cNvPr>
          <p:cNvSpPr>
            <a:spLocks noGrp="1"/>
          </p:cNvSpPr>
          <p:nvPr>
            <p:ph type="dt" sz="half" idx="10"/>
          </p:nvPr>
        </p:nvSpPr>
        <p:spPr/>
        <p:txBody>
          <a:bodyPr/>
          <a:lstStyle/>
          <a:p>
            <a:fld id="{17EFD3B9-F37E-4DCD-93DB-D67E6ECDC432}" type="datetimeFigureOut">
              <a:rPr lang="en-US" smtClean="0"/>
              <a:t>7/11/2020</a:t>
            </a:fld>
            <a:endParaRPr lang="en-US"/>
          </a:p>
        </p:txBody>
      </p:sp>
      <p:sp>
        <p:nvSpPr>
          <p:cNvPr id="5" name="Footer Placeholder 4">
            <a:extLst>
              <a:ext uri="{FF2B5EF4-FFF2-40B4-BE49-F238E27FC236}">
                <a16:creationId xmlns:a16="http://schemas.microsoft.com/office/drawing/2014/main" id="{7942F94E-DCF3-4528-9B54-DAA911F101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77A971-709C-4480-887A-3B1C74C0A934}"/>
              </a:ext>
            </a:extLst>
          </p:cNvPr>
          <p:cNvSpPr>
            <a:spLocks noGrp="1"/>
          </p:cNvSpPr>
          <p:nvPr>
            <p:ph type="sldNum" sz="quarter" idx="12"/>
          </p:nvPr>
        </p:nvSpPr>
        <p:spPr/>
        <p:txBody>
          <a:bodyPr/>
          <a:lstStyle/>
          <a:p>
            <a:fld id="{FF50A1FE-3A33-41F4-A4B9-BF2D8EFADED0}" type="slidenum">
              <a:rPr lang="en-US" smtClean="0"/>
              <a:t>‹#›</a:t>
            </a:fld>
            <a:endParaRPr lang="en-US"/>
          </a:p>
        </p:txBody>
      </p:sp>
    </p:spTree>
    <p:extLst>
      <p:ext uri="{BB962C8B-B14F-4D97-AF65-F5344CB8AC3E}">
        <p14:creationId xmlns:p14="http://schemas.microsoft.com/office/powerpoint/2010/main" val="2772750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EFAC4-80B4-4121-9B22-5FB3F9207EC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5A5F854-8AA1-4981-8F5F-9ED898FF2FD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9C8F9D-C9F7-45F5-82E2-4282731E362D}"/>
              </a:ext>
            </a:extLst>
          </p:cNvPr>
          <p:cNvSpPr>
            <a:spLocks noGrp="1"/>
          </p:cNvSpPr>
          <p:nvPr>
            <p:ph type="dt" sz="half" idx="10"/>
          </p:nvPr>
        </p:nvSpPr>
        <p:spPr/>
        <p:txBody>
          <a:bodyPr/>
          <a:lstStyle/>
          <a:p>
            <a:fld id="{17EFD3B9-F37E-4DCD-93DB-D67E6ECDC432}" type="datetimeFigureOut">
              <a:rPr lang="en-US" smtClean="0"/>
              <a:t>7/11/2020</a:t>
            </a:fld>
            <a:endParaRPr lang="en-US"/>
          </a:p>
        </p:txBody>
      </p:sp>
      <p:sp>
        <p:nvSpPr>
          <p:cNvPr id="5" name="Footer Placeholder 4">
            <a:extLst>
              <a:ext uri="{FF2B5EF4-FFF2-40B4-BE49-F238E27FC236}">
                <a16:creationId xmlns:a16="http://schemas.microsoft.com/office/drawing/2014/main" id="{7F4B9F2B-AE51-40B2-9317-9625596899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02880D-5EAD-4D1B-B64D-E50296BB44F0}"/>
              </a:ext>
            </a:extLst>
          </p:cNvPr>
          <p:cNvSpPr>
            <a:spLocks noGrp="1"/>
          </p:cNvSpPr>
          <p:nvPr>
            <p:ph type="sldNum" sz="quarter" idx="12"/>
          </p:nvPr>
        </p:nvSpPr>
        <p:spPr/>
        <p:txBody>
          <a:bodyPr/>
          <a:lstStyle/>
          <a:p>
            <a:fld id="{FF50A1FE-3A33-41F4-A4B9-BF2D8EFADED0}" type="slidenum">
              <a:rPr lang="en-US" smtClean="0"/>
              <a:t>‹#›</a:t>
            </a:fld>
            <a:endParaRPr lang="en-US"/>
          </a:p>
        </p:txBody>
      </p:sp>
    </p:spTree>
    <p:extLst>
      <p:ext uri="{BB962C8B-B14F-4D97-AF65-F5344CB8AC3E}">
        <p14:creationId xmlns:p14="http://schemas.microsoft.com/office/powerpoint/2010/main" val="1026332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40ECDC1-44AA-45BE-88DB-F6F91033757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DFDA5D7-E9D1-4335-96C8-65B197CE42D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0B521F-25DB-41D7-AEC0-4F5C41DE3DF3}"/>
              </a:ext>
            </a:extLst>
          </p:cNvPr>
          <p:cNvSpPr>
            <a:spLocks noGrp="1"/>
          </p:cNvSpPr>
          <p:nvPr>
            <p:ph type="dt" sz="half" idx="10"/>
          </p:nvPr>
        </p:nvSpPr>
        <p:spPr/>
        <p:txBody>
          <a:bodyPr/>
          <a:lstStyle/>
          <a:p>
            <a:fld id="{17EFD3B9-F37E-4DCD-93DB-D67E6ECDC432}" type="datetimeFigureOut">
              <a:rPr lang="en-US" smtClean="0"/>
              <a:t>7/11/2020</a:t>
            </a:fld>
            <a:endParaRPr lang="en-US"/>
          </a:p>
        </p:txBody>
      </p:sp>
      <p:sp>
        <p:nvSpPr>
          <p:cNvPr id="5" name="Footer Placeholder 4">
            <a:extLst>
              <a:ext uri="{FF2B5EF4-FFF2-40B4-BE49-F238E27FC236}">
                <a16:creationId xmlns:a16="http://schemas.microsoft.com/office/drawing/2014/main" id="{73269DA7-C781-44A0-A742-365FD386F9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9248FC-6324-43BA-A565-82CEC5077DA7}"/>
              </a:ext>
            </a:extLst>
          </p:cNvPr>
          <p:cNvSpPr>
            <a:spLocks noGrp="1"/>
          </p:cNvSpPr>
          <p:nvPr>
            <p:ph type="sldNum" sz="quarter" idx="12"/>
          </p:nvPr>
        </p:nvSpPr>
        <p:spPr/>
        <p:txBody>
          <a:bodyPr/>
          <a:lstStyle/>
          <a:p>
            <a:fld id="{FF50A1FE-3A33-41F4-A4B9-BF2D8EFADED0}" type="slidenum">
              <a:rPr lang="en-US" smtClean="0"/>
              <a:t>‹#›</a:t>
            </a:fld>
            <a:endParaRPr lang="en-US"/>
          </a:p>
        </p:txBody>
      </p:sp>
    </p:spTree>
    <p:extLst>
      <p:ext uri="{BB962C8B-B14F-4D97-AF65-F5344CB8AC3E}">
        <p14:creationId xmlns:p14="http://schemas.microsoft.com/office/powerpoint/2010/main" val="3117793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F026E-F7C8-4278-9ECF-D1C7B925EA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8A54BD2-AB38-4348-AB86-07EEE4058A6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7DE61F-E497-4EDF-BAC7-A528BD6837CF}"/>
              </a:ext>
            </a:extLst>
          </p:cNvPr>
          <p:cNvSpPr>
            <a:spLocks noGrp="1"/>
          </p:cNvSpPr>
          <p:nvPr>
            <p:ph type="dt" sz="half" idx="10"/>
          </p:nvPr>
        </p:nvSpPr>
        <p:spPr/>
        <p:txBody>
          <a:bodyPr/>
          <a:lstStyle/>
          <a:p>
            <a:fld id="{17EFD3B9-F37E-4DCD-93DB-D67E6ECDC432}" type="datetimeFigureOut">
              <a:rPr lang="en-US" smtClean="0"/>
              <a:t>7/11/2020</a:t>
            </a:fld>
            <a:endParaRPr lang="en-US"/>
          </a:p>
        </p:txBody>
      </p:sp>
      <p:sp>
        <p:nvSpPr>
          <p:cNvPr id="5" name="Footer Placeholder 4">
            <a:extLst>
              <a:ext uri="{FF2B5EF4-FFF2-40B4-BE49-F238E27FC236}">
                <a16:creationId xmlns:a16="http://schemas.microsoft.com/office/drawing/2014/main" id="{D84C81E8-267C-4F2D-9914-3104854B9F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D4F4C6-04B0-4CF1-93E1-2DE733B467D0}"/>
              </a:ext>
            </a:extLst>
          </p:cNvPr>
          <p:cNvSpPr>
            <a:spLocks noGrp="1"/>
          </p:cNvSpPr>
          <p:nvPr>
            <p:ph type="sldNum" sz="quarter" idx="12"/>
          </p:nvPr>
        </p:nvSpPr>
        <p:spPr/>
        <p:txBody>
          <a:bodyPr/>
          <a:lstStyle/>
          <a:p>
            <a:fld id="{FF50A1FE-3A33-41F4-A4B9-BF2D8EFADED0}" type="slidenum">
              <a:rPr lang="en-US" smtClean="0"/>
              <a:t>‹#›</a:t>
            </a:fld>
            <a:endParaRPr lang="en-US"/>
          </a:p>
        </p:txBody>
      </p:sp>
    </p:spTree>
    <p:extLst>
      <p:ext uri="{BB962C8B-B14F-4D97-AF65-F5344CB8AC3E}">
        <p14:creationId xmlns:p14="http://schemas.microsoft.com/office/powerpoint/2010/main" val="1070895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2F0BB-49A5-41F9-BB5E-BF4E68B4AF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CAC150B-90E5-44E9-9722-CDEC9283DBC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DFE320C-94E7-45AA-A519-B93F57BD08D0}"/>
              </a:ext>
            </a:extLst>
          </p:cNvPr>
          <p:cNvSpPr>
            <a:spLocks noGrp="1"/>
          </p:cNvSpPr>
          <p:nvPr>
            <p:ph type="dt" sz="half" idx="10"/>
          </p:nvPr>
        </p:nvSpPr>
        <p:spPr/>
        <p:txBody>
          <a:bodyPr/>
          <a:lstStyle/>
          <a:p>
            <a:fld id="{17EFD3B9-F37E-4DCD-93DB-D67E6ECDC432}" type="datetimeFigureOut">
              <a:rPr lang="en-US" smtClean="0"/>
              <a:t>7/11/2020</a:t>
            </a:fld>
            <a:endParaRPr lang="en-US"/>
          </a:p>
        </p:txBody>
      </p:sp>
      <p:sp>
        <p:nvSpPr>
          <p:cNvPr id="5" name="Footer Placeholder 4">
            <a:extLst>
              <a:ext uri="{FF2B5EF4-FFF2-40B4-BE49-F238E27FC236}">
                <a16:creationId xmlns:a16="http://schemas.microsoft.com/office/drawing/2014/main" id="{17D4953C-198E-48EA-886F-54FE3EDEAF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D9CDFD-31DC-42A3-BF5D-43D6516BFD29}"/>
              </a:ext>
            </a:extLst>
          </p:cNvPr>
          <p:cNvSpPr>
            <a:spLocks noGrp="1"/>
          </p:cNvSpPr>
          <p:nvPr>
            <p:ph type="sldNum" sz="quarter" idx="12"/>
          </p:nvPr>
        </p:nvSpPr>
        <p:spPr/>
        <p:txBody>
          <a:bodyPr/>
          <a:lstStyle/>
          <a:p>
            <a:fld id="{FF50A1FE-3A33-41F4-A4B9-BF2D8EFADED0}" type="slidenum">
              <a:rPr lang="en-US" smtClean="0"/>
              <a:t>‹#›</a:t>
            </a:fld>
            <a:endParaRPr lang="en-US"/>
          </a:p>
        </p:txBody>
      </p:sp>
    </p:spTree>
    <p:extLst>
      <p:ext uri="{BB962C8B-B14F-4D97-AF65-F5344CB8AC3E}">
        <p14:creationId xmlns:p14="http://schemas.microsoft.com/office/powerpoint/2010/main" val="4224693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225E5-FD65-4A0B-971F-F6AB92FA04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90FE943-9703-4AA6-A9EB-CC0B5D15135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D733C9D-54B8-42F9-8197-046A710615C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2A97466-677C-41FE-BED3-45841E670A95}"/>
              </a:ext>
            </a:extLst>
          </p:cNvPr>
          <p:cNvSpPr>
            <a:spLocks noGrp="1"/>
          </p:cNvSpPr>
          <p:nvPr>
            <p:ph type="dt" sz="half" idx="10"/>
          </p:nvPr>
        </p:nvSpPr>
        <p:spPr/>
        <p:txBody>
          <a:bodyPr/>
          <a:lstStyle/>
          <a:p>
            <a:fld id="{17EFD3B9-F37E-4DCD-93DB-D67E6ECDC432}" type="datetimeFigureOut">
              <a:rPr lang="en-US" smtClean="0"/>
              <a:t>7/11/2020</a:t>
            </a:fld>
            <a:endParaRPr lang="en-US"/>
          </a:p>
        </p:txBody>
      </p:sp>
      <p:sp>
        <p:nvSpPr>
          <p:cNvPr id="6" name="Footer Placeholder 5">
            <a:extLst>
              <a:ext uri="{FF2B5EF4-FFF2-40B4-BE49-F238E27FC236}">
                <a16:creationId xmlns:a16="http://schemas.microsoft.com/office/drawing/2014/main" id="{2CB9549D-9583-4258-8255-B0BF36CF55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96DAD3-2D60-43C5-ACEA-D2DD344C9693}"/>
              </a:ext>
            </a:extLst>
          </p:cNvPr>
          <p:cNvSpPr>
            <a:spLocks noGrp="1"/>
          </p:cNvSpPr>
          <p:nvPr>
            <p:ph type="sldNum" sz="quarter" idx="12"/>
          </p:nvPr>
        </p:nvSpPr>
        <p:spPr/>
        <p:txBody>
          <a:bodyPr/>
          <a:lstStyle/>
          <a:p>
            <a:fld id="{FF50A1FE-3A33-41F4-A4B9-BF2D8EFADED0}" type="slidenum">
              <a:rPr lang="en-US" smtClean="0"/>
              <a:t>‹#›</a:t>
            </a:fld>
            <a:endParaRPr lang="en-US"/>
          </a:p>
        </p:txBody>
      </p:sp>
    </p:spTree>
    <p:extLst>
      <p:ext uri="{BB962C8B-B14F-4D97-AF65-F5344CB8AC3E}">
        <p14:creationId xmlns:p14="http://schemas.microsoft.com/office/powerpoint/2010/main" val="2302750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D3A00-33B8-44D4-B339-ABA00625B82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7B7ABD-66FC-457C-8B02-E68F1EF7E1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C054057-A82C-4AE8-9CFC-A8678A1A6FD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6829AAE-C2E8-4893-9BEE-E5C003A442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3A39BFF-BDA6-40EA-91C5-34F4F4BBDFF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1332D4-5BFF-4447-847A-1316A18FBF18}"/>
              </a:ext>
            </a:extLst>
          </p:cNvPr>
          <p:cNvSpPr>
            <a:spLocks noGrp="1"/>
          </p:cNvSpPr>
          <p:nvPr>
            <p:ph type="dt" sz="half" idx="10"/>
          </p:nvPr>
        </p:nvSpPr>
        <p:spPr/>
        <p:txBody>
          <a:bodyPr/>
          <a:lstStyle/>
          <a:p>
            <a:fld id="{17EFD3B9-F37E-4DCD-93DB-D67E6ECDC432}" type="datetimeFigureOut">
              <a:rPr lang="en-US" smtClean="0"/>
              <a:t>7/11/2020</a:t>
            </a:fld>
            <a:endParaRPr lang="en-US"/>
          </a:p>
        </p:txBody>
      </p:sp>
      <p:sp>
        <p:nvSpPr>
          <p:cNvPr id="8" name="Footer Placeholder 7">
            <a:extLst>
              <a:ext uri="{FF2B5EF4-FFF2-40B4-BE49-F238E27FC236}">
                <a16:creationId xmlns:a16="http://schemas.microsoft.com/office/drawing/2014/main" id="{1F2E38F7-E238-4E4C-B491-3DE2DF4474E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B272674-206C-4F2E-AA87-90987587A542}"/>
              </a:ext>
            </a:extLst>
          </p:cNvPr>
          <p:cNvSpPr>
            <a:spLocks noGrp="1"/>
          </p:cNvSpPr>
          <p:nvPr>
            <p:ph type="sldNum" sz="quarter" idx="12"/>
          </p:nvPr>
        </p:nvSpPr>
        <p:spPr/>
        <p:txBody>
          <a:bodyPr/>
          <a:lstStyle/>
          <a:p>
            <a:fld id="{FF50A1FE-3A33-41F4-A4B9-BF2D8EFADED0}" type="slidenum">
              <a:rPr lang="en-US" smtClean="0"/>
              <a:t>‹#›</a:t>
            </a:fld>
            <a:endParaRPr lang="en-US"/>
          </a:p>
        </p:txBody>
      </p:sp>
    </p:spTree>
    <p:extLst>
      <p:ext uri="{BB962C8B-B14F-4D97-AF65-F5344CB8AC3E}">
        <p14:creationId xmlns:p14="http://schemas.microsoft.com/office/powerpoint/2010/main" val="2981718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F15BB-D082-47FC-BC9E-1299FB37291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82673C4-F9FB-429A-8608-F993E2B89D10}"/>
              </a:ext>
            </a:extLst>
          </p:cNvPr>
          <p:cNvSpPr>
            <a:spLocks noGrp="1"/>
          </p:cNvSpPr>
          <p:nvPr>
            <p:ph type="dt" sz="half" idx="10"/>
          </p:nvPr>
        </p:nvSpPr>
        <p:spPr/>
        <p:txBody>
          <a:bodyPr/>
          <a:lstStyle/>
          <a:p>
            <a:fld id="{17EFD3B9-F37E-4DCD-93DB-D67E6ECDC432}" type="datetimeFigureOut">
              <a:rPr lang="en-US" smtClean="0"/>
              <a:t>7/11/2020</a:t>
            </a:fld>
            <a:endParaRPr lang="en-US"/>
          </a:p>
        </p:txBody>
      </p:sp>
      <p:sp>
        <p:nvSpPr>
          <p:cNvPr id="4" name="Footer Placeholder 3">
            <a:extLst>
              <a:ext uri="{FF2B5EF4-FFF2-40B4-BE49-F238E27FC236}">
                <a16:creationId xmlns:a16="http://schemas.microsoft.com/office/drawing/2014/main" id="{9A7B7EB8-FA9C-4539-BDC9-130A9382ABB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BA88229-5D48-4E81-936F-DEA17F4ACB99}"/>
              </a:ext>
            </a:extLst>
          </p:cNvPr>
          <p:cNvSpPr>
            <a:spLocks noGrp="1"/>
          </p:cNvSpPr>
          <p:nvPr>
            <p:ph type="sldNum" sz="quarter" idx="12"/>
          </p:nvPr>
        </p:nvSpPr>
        <p:spPr/>
        <p:txBody>
          <a:bodyPr/>
          <a:lstStyle/>
          <a:p>
            <a:fld id="{FF50A1FE-3A33-41F4-A4B9-BF2D8EFADED0}" type="slidenum">
              <a:rPr lang="en-US" smtClean="0"/>
              <a:t>‹#›</a:t>
            </a:fld>
            <a:endParaRPr lang="en-US"/>
          </a:p>
        </p:txBody>
      </p:sp>
    </p:spTree>
    <p:extLst>
      <p:ext uri="{BB962C8B-B14F-4D97-AF65-F5344CB8AC3E}">
        <p14:creationId xmlns:p14="http://schemas.microsoft.com/office/powerpoint/2010/main" val="2778232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DC2D820-1938-44F2-B2DA-192EE79E1609}"/>
              </a:ext>
            </a:extLst>
          </p:cNvPr>
          <p:cNvSpPr>
            <a:spLocks noGrp="1"/>
          </p:cNvSpPr>
          <p:nvPr>
            <p:ph type="dt" sz="half" idx="10"/>
          </p:nvPr>
        </p:nvSpPr>
        <p:spPr/>
        <p:txBody>
          <a:bodyPr/>
          <a:lstStyle/>
          <a:p>
            <a:fld id="{17EFD3B9-F37E-4DCD-93DB-D67E6ECDC432}" type="datetimeFigureOut">
              <a:rPr lang="en-US" smtClean="0"/>
              <a:t>7/11/2020</a:t>
            </a:fld>
            <a:endParaRPr lang="en-US"/>
          </a:p>
        </p:txBody>
      </p:sp>
      <p:sp>
        <p:nvSpPr>
          <p:cNvPr id="3" name="Footer Placeholder 2">
            <a:extLst>
              <a:ext uri="{FF2B5EF4-FFF2-40B4-BE49-F238E27FC236}">
                <a16:creationId xmlns:a16="http://schemas.microsoft.com/office/drawing/2014/main" id="{877A29C1-322E-477C-ABAD-D00DA824E52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2B94DB3-A7FA-4FC6-A1F9-20265EBA18BF}"/>
              </a:ext>
            </a:extLst>
          </p:cNvPr>
          <p:cNvSpPr>
            <a:spLocks noGrp="1"/>
          </p:cNvSpPr>
          <p:nvPr>
            <p:ph type="sldNum" sz="quarter" idx="12"/>
          </p:nvPr>
        </p:nvSpPr>
        <p:spPr/>
        <p:txBody>
          <a:bodyPr/>
          <a:lstStyle/>
          <a:p>
            <a:fld id="{FF50A1FE-3A33-41F4-A4B9-BF2D8EFADED0}" type="slidenum">
              <a:rPr lang="en-US" smtClean="0"/>
              <a:t>‹#›</a:t>
            </a:fld>
            <a:endParaRPr lang="en-US"/>
          </a:p>
        </p:txBody>
      </p:sp>
    </p:spTree>
    <p:extLst>
      <p:ext uri="{BB962C8B-B14F-4D97-AF65-F5344CB8AC3E}">
        <p14:creationId xmlns:p14="http://schemas.microsoft.com/office/powerpoint/2010/main" val="1100316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A9623-6918-43F4-9FE9-C1739F8DB9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7496540-1B30-4BE8-815D-1E12470453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F585657-6F3B-4E22-B1D3-473FC0D7CA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8832135-E2AB-454D-9930-836C5C0B8DFC}"/>
              </a:ext>
            </a:extLst>
          </p:cNvPr>
          <p:cNvSpPr>
            <a:spLocks noGrp="1"/>
          </p:cNvSpPr>
          <p:nvPr>
            <p:ph type="dt" sz="half" idx="10"/>
          </p:nvPr>
        </p:nvSpPr>
        <p:spPr/>
        <p:txBody>
          <a:bodyPr/>
          <a:lstStyle/>
          <a:p>
            <a:fld id="{17EFD3B9-F37E-4DCD-93DB-D67E6ECDC432}" type="datetimeFigureOut">
              <a:rPr lang="en-US" smtClean="0"/>
              <a:t>7/11/2020</a:t>
            </a:fld>
            <a:endParaRPr lang="en-US"/>
          </a:p>
        </p:txBody>
      </p:sp>
      <p:sp>
        <p:nvSpPr>
          <p:cNvPr id="6" name="Footer Placeholder 5">
            <a:extLst>
              <a:ext uri="{FF2B5EF4-FFF2-40B4-BE49-F238E27FC236}">
                <a16:creationId xmlns:a16="http://schemas.microsoft.com/office/drawing/2014/main" id="{009E5EE6-4D81-4E57-81D9-778D1A6744B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6857A9-FD83-4D36-80C1-C31998708046}"/>
              </a:ext>
            </a:extLst>
          </p:cNvPr>
          <p:cNvSpPr>
            <a:spLocks noGrp="1"/>
          </p:cNvSpPr>
          <p:nvPr>
            <p:ph type="sldNum" sz="quarter" idx="12"/>
          </p:nvPr>
        </p:nvSpPr>
        <p:spPr/>
        <p:txBody>
          <a:bodyPr/>
          <a:lstStyle/>
          <a:p>
            <a:fld id="{FF50A1FE-3A33-41F4-A4B9-BF2D8EFADED0}" type="slidenum">
              <a:rPr lang="en-US" smtClean="0"/>
              <a:t>‹#›</a:t>
            </a:fld>
            <a:endParaRPr lang="en-US"/>
          </a:p>
        </p:txBody>
      </p:sp>
    </p:spTree>
    <p:extLst>
      <p:ext uri="{BB962C8B-B14F-4D97-AF65-F5344CB8AC3E}">
        <p14:creationId xmlns:p14="http://schemas.microsoft.com/office/powerpoint/2010/main" val="3275424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FFE7A-CC4F-4E16-B753-18C20456EB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DCBCEDF-F0E2-4F5E-92F4-2A48FE0F77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9FFEA42-E76E-4DBD-BDED-0345605604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49EF9DA-9791-4FA7-8A5E-3021DE5253C2}"/>
              </a:ext>
            </a:extLst>
          </p:cNvPr>
          <p:cNvSpPr>
            <a:spLocks noGrp="1"/>
          </p:cNvSpPr>
          <p:nvPr>
            <p:ph type="dt" sz="half" idx="10"/>
          </p:nvPr>
        </p:nvSpPr>
        <p:spPr/>
        <p:txBody>
          <a:bodyPr/>
          <a:lstStyle/>
          <a:p>
            <a:fld id="{17EFD3B9-F37E-4DCD-93DB-D67E6ECDC432}" type="datetimeFigureOut">
              <a:rPr lang="en-US" smtClean="0"/>
              <a:t>7/11/2020</a:t>
            </a:fld>
            <a:endParaRPr lang="en-US"/>
          </a:p>
        </p:txBody>
      </p:sp>
      <p:sp>
        <p:nvSpPr>
          <p:cNvPr id="6" name="Footer Placeholder 5">
            <a:extLst>
              <a:ext uri="{FF2B5EF4-FFF2-40B4-BE49-F238E27FC236}">
                <a16:creationId xmlns:a16="http://schemas.microsoft.com/office/drawing/2014/main" id="{E777F1B4-CECA-4D43-A961-0ED3F569E3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959DA6-1541-4DB0-ADEA-BF5517E82F15}"/>
              </a:ext>
            </a:extLst>
          </p:cNvPr>
          <p:cNvSpPr>
            <a:spLocks noGrp="1"/>
          </p:cNvSpPr>
          <p:nvPr>
            <p:ph type="sldNum" sz="quarter" idx="12"/>
          </p:nvPr>
        </p:nvSpPr>
        <p:spPr/>
        <p:txBody>
          <a:bodyPr/>
          <a:lstStyle/>
          <a:p>
            <a:fld id="{FF50A1FE-3A33-41F4-A4B9-BF2D8EFADED0}" type="slidenum">
              <a:rPr lang="en-US" smtClean="0"/>
              <a:t>‹#›</a:t>
            </a:fld>
            <a:endParaRPr lang="en-US"/>
          </a:p>
        </p:txBody>
      </p:sp>
    </p:spTree>
    <p:extLst>
      <p:ext uri="{BB962C8B-B14F-4D97-AF65-F5344CB8AC3E}">
        <p14:creationId xmlns:p14="http://schemas.microsoft.com/office/powerpoint/2010/main" val="635570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B49C7D8-E8BA-4E5B-A0B4-30490ED60E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10235F-261B-4C9C-94F0-53E44AD673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AFB682-EAD1-45DA-BEEC-FFC19E4239B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EFD3B9-F37E-4DCD-93DB-D67E6ECDC432}" type="datetimeFigureOut">
              <a:rPr lang="en-US" smtClean="0"/>
              <a:t>7/11/2020</a:t>
            </a:fld>
            <a:endParaRPr lang="en-US"/>
          </a:p>
        </p:txBody>
      </p:sp>
      <p:sp>
        <p:nvSpPr>
          <p:cNvPr id="5" name="Footer Placeholder 4">
            <a:extLst>
              <a:ext uri="{FF2B5EF4-FFF2-40B4-BE49-F238E27FC236}">
                <a16:creationId xmlns:a16="http://schemas.microsoft.com/office/drawing/2014/main" id="{EBC87D1D-76E0-42BE-82D4-78ADE0209E6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51841E7-B051-45DF-BF6E-0FCFBB6080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50A1FE-3A33-41F4-A4B9-BF2D8EFADED0}" type="slidenum">
              <a:rPr lang="en-US" smtClean="0"/>
              <a:t>‹#›</a:t>
            </a:fld>
            <a:endParaRPr lang="en-US"/>
          </a:p>
        </p:txBody>
      </p:sp>
    </p:spTree>
    <p:extLst>
      <p:ext uri="{BB962C8B-B14F-4D97-AF65-F5344CB8AC3E}">
        <p14:creationId xmlns:p14="http://schemas.microsoft.com/office/powerpoint/2010/main" val="19603448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E5125-C207-4A6F-9934-B3BE1733D796}"/>
              </a:ext>
            </a:extLst>
          </p:cNvPr>
          <p:cNvSpPr>
            <a:spLocks noGrp="1"/>
          </p:cNvSpPr>
          <p:nvPr>
            <p:ph type="title"/>
          </p:nvPr>
        </p:nvSpPr>
        <p:spPr>
          <a:xfrm>
            <a:off x="838200" y="499580"/>
            <a:ext cx="10515600" cy="1433177"/>
          </a:xfrm>
        </p:spPr>
        <p:txBody>
          <a:bodyPr>
            <a:normAutofit/>
          </a:bodyPr>
          <a:lstStyle/>
          <a:p>
            <a:pPr algn="ctr"/>
            <a:r>
              <a:rPr lang="en-US" sz="2700" b="1" dirty="0">
                <a:solidFill>
                  <a:schemeClr val="tx2"/>
                </a:solidFill>
              </a:rPr>
              <a:t>Topic: 1</a:t>
            </a:r>
            <a:br>
              <a:rPr lang="en-US" sz="2700" b="1" dirty="0">
                <a:solidFill>
                  <a:schemeClr val="tx2"/>
                </a:solidFill>
              </a:rPr>
            </a:br>
            <a:r>
              <a:rPr lang="en-US" sz="2700" b="1" dirty="0">
                <a:solidFill>
                  <a:schemeClr val="tx2"/>
                </a:solidFill>
              </a:rPr>
              <a:t>The use of real and meaningful data in teaching and learning statistics</a:t>
            </a:r>
            <a:br>
              <a:rPr lang="en-US" sz="2700" b="1" dirty="0">
                <a:solidFill>
                  <a:schemeClr val="accent1"/>
                </a:solidFill>
              </a:rPr>
            </a:br>
            <a:r>
              <a:rPr lang="en-US" sz="2700" b="1" dirty="0">
                <a:solidFill>
                  <a:schemeClr val="accent1"/>
                </a:solidFill>
              </a:rPr>
              <a:t>Summary</a:t>
            </a:r>
            <a:endParaRPr lang="en-US" sz="2700" b="1" dirty="0">
              <a:solidFill>
                <a:schemeClr val="tx2"/>
              </a:solidFill>
            </a:endParaRPr>
          </a:p>
        </p:txBody>
      </p:sp>
      <p:sp>
        <p:nvSpPr>
          <p:cNvPr id="3" name="Content Placeholder 2">
            <a:extLst>
              <a:ext uri="{FF2B5EF4-FFF2-40B4-BE49-F238E27FC236}">
                <a16:creationId xmlns:a16="http://schemas.microsoft.com/office/drawing/2014/main" id="{B9469D8A-ABA5-46DC-9F8B-B4163E6BBDF4}"/>
              </a:ext>
            </a:extLst>
          </p:cNvPr>
          <p:cNvSpPr>
            <a:spLocks noGrp="1"/>
          </p:cNvSpPr>
          <p:nvPr>
            <p:ph idx="1"/>
          </p:nvPr>
        </p:nvSpPr>
        <p:spPr>
          <a:xfrm>
            <a:off x="939800" y="1819418"/>
            <a:ext cx="4065337" cy="623573"/>
          </a:xfrm>
        </p:spPr>
        <p:txBody>
          <a:bodyPr>
            <a:normAutofit/>
          </a:bodyPr>
          <a:lstStyle/>
          <a:p>
            <a:pPr marL="0" indent="0">
              <a:buNone/>
            </a:pPr>
            <a:r>
              <a:rPr lang="en-US" sz="1200" dirty="0">
                <a:solidFill>
                  <a:schemeClr val="accent1"/>
                </a:solidFill>
              </a:rPr>
              <a:t>Discussant: </a:t>
            </a:r>
            <a:r>
              <a:rPr lang="en-US" sz="1200" dirty="0">
                <a:solidFill>
                  <a:schemeClr val="tx2"/>
                </a:solidFill>
              </a:rPr>
              <a:t>Dilcu Barnes</a:t>
            </a:r>
          </a:p>
          <a:p>
            <a:pPr marL="0" indent="0">
              <a:buNone/>
            </a:pPr>
            <a:r>
              <a:rPr lang="en-US" sz="1200" dirty="0">
                <a:solidFill>
                  <a:schemeClr val="accent1"/>
                </a:solidFill>
              </a:rPr>
              <a:t>Chair: </a:t>
            </a:r>
            <a:r>
              <a:rPr lang="en-US" sz="1200" dirty="0">
                <a:solidFill>
                  <a:schemeClr val="tx2"/>
                </a:solidFill>
              </a:rPr>
              <a:t>Sibel Kazak</a:t>
            </a:r>
            <a:endParaRPr lang="en-US" sz="1200" dirty="0"/>
          </a:p>
        </p:txBody>
      </p:sp>
      <p:sp>
        <p:nvSpPr>
          <p:cNvPr id="4" name="TextBox 3">
            <a:extLst>
              <a:ext uri="{FF2B5EF4-FFF2-40B4-BE49-F238E27FC236}">
                <a16:creationId xmlns:a16="http://schemas.microsoft.com/office/drawing/2014/main" id="{2263C61A-6B36-4FB3-98FE-513CC6AD4482}"/>
              </a:ext>
            </a:extLst>
          </p:cNvPr>
          <p:cNvSpPr txBox="1"/>
          <p:nvPr/>
        </p:nvSpPr>
        <p:spPr>
          <a:xfrm>
            <a:off x="1980398" y="5737194"/>
            <a:ext cx="4115602" cy="830997"/>
          </a:xfrm>
          <a:prstGeom prst="rect">
            <a:avLst/>
          </a:prstGeom>
          <a:noFill/>
        </p:spPr>
        <p:txBody>
          <a:bodyPr wrap="square" rtlCol="0">
            <a:spAutoFit/>
          </a:bodyPr>
          <a:lstStyle/>
          <a:p>
            <a:r>
              <a:rPr lang="en-US" sz="1200" dirty="0"/>
              <a:t>IASE Roundtable Conference 2020</a:t>
            </a:r>
          </a:p>
          <a:p>
            <a:r>
              <a:rPr lang="en-US" sz="1200" dirty="0"/>
              <a:t>New Skills in the Changing World of Statistics Education</a:t>
            </a:r>
          </a:p>
          <a:p>
            <a:r>
              <a:rPr lang="en-US" sz="1200" dirty="0"/>
              <a:t>6-12 July 2020, Virtual Conference</a:t>
            </a:r>
            <a:br>
              <a:rPr lang="en-US" sz="1200" dirty="0"/>
            </a:br>
            <a:endParaRPr lang="en-US" sz="1200" dirty="0"/>
          </a:p>
        </p:txBody>
      </p:sp>
      <p:pic>
        <p:nvPicPr>
          <p:cNvPr id="1026" name="Picture 2">
            <a:extLst>
              <a:ext uri="{FF2B5EF4-FFF2-40B4-BE49-F238E27FC236}">
                <a16:creationId xmlns:a16="http://schemas.microsoft.com/office/drawing/2014/main" id="{3F248766-5EF9-4BE7-A34A-50157F2214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5816318"/>
            <a:ext cx="967193" cy="60180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1">
            <a:extLst>
              <a:ext uri="{FF2B5EF4-FFF2-40B4-BE49-F238E27FC236}">
                <a16:creationId xmlns:a16="http://schemas.microsoft.com/office/drawing/2014/main" id="{B20CF225-5865-42E8-BDCD-6AA84BE031E7}"/>
              </a:ext>
            </a:extLst>
          </p:cNvPr>
          <p:cNvGraphicFramePr>
            <a:graphicFrameLocks noGrp="1"/>
          </p:cNvGraphicFramePr>
          <p:nvPr>
            <p:extLst>
              <p:ext uri="{D42A27DB-BD31-4B8C-83A1-F6EECF244321}">
                <p14:modId xmlns:p14="http://schemas.microsoft.com/office/powerpoint/2010/main" val="3244440477"/>
              </p:ext>
            </p:extLst>
          </p:nvPr>
        </p:nvGraphicFramePr>
        <p:xfrm>
          <a:off x="464273" y="2442991"/>
          <a:ext cx="6192254" cy="2917229"/>
        </p:xfrm>
        <a:graphic>
          <a:graphicData uri="http://schemas.openxmlformats.org/drawingml/2006/table">
            <a:tbl>
              <a:tblPr firstRow="1" bandRow="1">
                <a:tableStyleId>{5C22544A-7EE6-4342-B048-85BDC9FD1C3A}</a:tableStyleId>
              </a:tblPr>
              <a:tblGrid>
                <a:gridCol w="2149643">
                  <a:extLst>
                    <a:ext uri="{9D8B030D-6E8A-4147-A177-3AD203B41FA5}">
                      <a16:colId xmlns:a16="http://schemas.microsoft.com/office/drawing/2014/main" val="1075006766"/>
                    </a:ext>
                  </a:extLst>
                </a:gridCol>
                <a:gridCol w="786064">
                  <a:extLst>
                    <a:ext uri="{9D8B030D-6E8A-4147-A177-3AD203B41FA5}">
                      <a16:colId xmlns:a16="http://schemas.microsoft.com/office/drawing/2014/main" val="3588432839"/>
                    </a:ext>
                  </a:extLst>
                </a:gridCol>
                <a:gridCol w="1909010">
                  <a:extLst>
                    <a:ext uri="{9D8B030D-6E8A-4147-A177-3AD203B41FA5}">
                      <a16:colId xmlns:a16="http://schemas.microsoft.com/office/drawing/2014/main" val="4196695832"/>
                    </a:ext>
                  </a:extLst>
                </a:gridCol>
                <a:gridCol w="1347537">
                  <a:extLst>
                    <a:ext uri="{9D8B030D-6E8A-4147-A177-3AD203B41FA5}">
                      <a16:colId xmlns:a16="http://schemas.microsoft.com/office/drawing/2014/main" val="1016503453"/>
                    </a:ext>
                  </a:extLst>
                </a:gridCol>
              </a:tblGrid>
              <a:tr h="292393">
                <a:tc gridSpan="2">
                  <a:txBody>
                    <a:bodyPr/>
                    <a:lstStyle/>
                    <a:p>
                      <a:pPr algn="ctr"/>
                      <a:r>
                        <a:rPr lang="en-US" sz="1000" dirty="0">
                          <a:latin typeface="+mn-lt"/>
                        </a:rPr>
                        <a:t>Session-I</a:t>
                      </a:r>
                    </a:p>
                  </a:txBody>
                  <a:tcPr/>
                </a:tc>
                <a:tc hMerge="1">
                  <a:txBody>
                    <a:bodyPr/>
                    <a:lstStyle/>
                    <a:p>
                      <a:endParaRPr lang="en-US" dirty="0"/>
                    </a:p>
                  </a:txBody>
                  <a:tcPr/>
                </a:tc>
                <a:tc gridSpan="2">
                  <a:txBody>
                    <a:bodyPr/>
                    <a:lstStyle/>
                    <a:p>
                      <a:pPr algn="ctr"/>
                      <a:r>
                        <a:rPr lang="en-US" sz="1000" dirty="0">
                          <a:latin typeface="+mn-lt"/>
                        </a:rPr>
                        <a:t>Session-II</a:t>
                      </a:r>
                    </a:p>
                  </a:txBody>
                  <a:tcPr/>
                </a:tc>
                <a:tc hMerge="1">
                  <a:txBody>
                    <a:bodyPr/>
                    <a:lstStyle/>
                    <a:p>
                      <a:endParaRPr lang="en-US" dirty="0"/>
                    </a:p>
                  </a:txBody>
                  <a:tcPr/>
                </a:tc>
                <a:extLst>
                  <a:ext uri="{0D108BD9-81ED-4DB2-BD59-A6C34878D82A}">
                    <a16:rowId xmlns:a16="http://schemas.microsoft.com/office/drawing/2014/main" val="1586170690"/>
                  </a:ext>
                </a:extLst>
              </a:tr>
              <a:tr h="370840">
                <a:tc>
                  <a:txBody>
                    <a:bodyPr/>
                    <a:lstStyle/>
                    <a:p>
                      <a:pPr algn="ctr"/>
                      <a:r>
                        <a:rPr lang="en-US" sz="1000" dirty="0">
                          <a:latin typeface="+mn-lt"/>
                        </a:rPr>
                        <a:t>Title </a:t>
                      </a:r>
                    </a:p>
                  </a:txBody>
                  <a:tcPr/>
                </a:tc>
                <a:tc>
                  <a:txBody>
                    <a:bodyPr/>
                    <a:lstStyle/>
                    <a:p>
                      <a:pPr algn="ctr"/>
                      <a:r>
                        <a:rPr lang="en-US" sz="1000" dirty="0">
                          <a:latin typeface="+mn-lt"/>
                        </a:rPr>
                        <a:t>Presenter</a:t>
                      </a:r>
                    </a:p>
                  </a:txBody>
                  <a:tcPr/>
                </a:tc>
                <a:tc>
                  <a:txBody>
                    <a:bodyPr/>
                    <a:lstStyle/>
                    <a:p>
                      <a:pPr algn="ctr"/>
                      <a:r>
                        <a:rPr lang="en-US" sz="1000" dirty="0">
                          <a:latin typeface="+mn-lt"/>
                        </a:rPr>
                        <a:t>Title</a:t>
                      </a:r>
                    </a:p>
                  </a:txBody>
                  <a:tcPr/>
                </a:tc>
                <a:tc>
                  <a:txBody>
                    <a:bodyPr/>
                    <a:lstStyle/>
                    <a:p>
                      <a:pPr algn="ctr"/>
                      <a:r>
                        <a:rPr lang="en-US" sz="1000" dirty="0">
                          <a:latin typeface="+mn-lt"/>
                        </a:rPr>
                        <a:t>Presenter</a:t>
                      </a:r>
                    </a:p>
                  </a:txBody>
                  <a:tcPr/>
                </a:tc>
                <a:extLst>
                  <a:ext uri="{0D108BD9-81ED-4DB2-BD59-A6C34878D82A}">
                    <a16:rowId xmlns:a16="http://schemas.microsoft.com/office/drawing/2014/main" val="3057674635"/>
                  </a:ext>
                </a:extLst>
              </a:tr>
              <a:tr h="370840">
                <a:tc>
                  <a:txBody>
                    <a:bodyPr/>
                    <a:lstStyle/>
                    <a:p>
                      <a:pPr marL="0" marR="0">
                        <a:lnSpc>
                          <a:spcPct val="107000"/>
                        </a:lnSpc>
                        <a:spcBef>
                          <a:spcPts val="0"/>
                        </a:spcBef>
                        <a:spcAft>
                          <a:spcPts val="0"/>
                        </a:spcAft>
                      </a:pPr>
                      <a:r>
                        <a:rPr lang="en-US" sz="1000" dirty="0">
                          <a:effectLst/>
                          <a:latin typeface="+mn-lt"/>
                        </a:rPr>
                        <a:t>Big Data Affluence in Statistics Application: A Comparison of Real Life and Simulated Open Data</a:t>
                      </a:r>
                      <a:endParaRPr lang="en-US" sz="1000" dirty="0">
                        <a:effectLst/>
                        <a:latin typeface="+mn-lt"/>
                        <a:ea typeface="Calibri" panose="020F0502020204030204" pitchFamily="34" charset="0"/>
                        <a:cs typeface="Times New Roman" panose="02020603050405020304" pitchFamily="18" charset="0"/>
                      </a:endParaRPr>
                    </a:p>
                  </a:txBody>
                  <a:tcPr marL="74031" marR="74031" marT="0" marB="0"/>
                </a:tc>
                <a:tc>
                  <a:txBody>
                    <a:bodyPr/>
                    <a:lstStyle/>
                    <a:p>
                      <a:pPr marL="0" marR="0">
                        <a:lnSpc>
                          <a:spcPct val="107000"/>
                        </a:lnSpc>
                        <a:spcBef>
                          <a:spcPts val="0"/>
                        </a:spcBef>
                        <a:spcAft>
                          <a:spcPts val="0"/>
                        </a:spcAft>
                      </a:pPr>
                      <a:r>
                        <a:rPr lang="en-US" sz="1000" dirty="0" err="1">
                          <a:effectLst/>
                          <a:latin typeface="+mn-lt"/>
                        </a:rPr>
                        <a:t>Nureni</a:t>
                      </a:r>
                      <a:r>
                        <a:rPr lang="en-US" sz="1000" dirty="0">
                          <a:effectLst/>
                          <a:latin typeface="+mn-lt"/>
                        </a:rPr>
                        <a:t> Olawale </a:t>
                      </a:r>
                      <a:r>
                        <a:rPr lang="en-US" sz="1000" dirty="0" err="1">
                          <a:effectLst/>
                          <a:latin typeface="+mn-lt"/>
                        </a:rPr>
                        <a:t>Adeboye</a:t>
                      </a:r>
                      <a:r>
                        <a:rPr lang="en-US" sz="1000" dirty="0">
                          <a:effectLst/>
                          <a:latin typeface="+mn-lt"/>
                        </a:rPr>
                        <a:t> </a:t>
                      </a:r>
                      <a:endParaRPr lang="en-US" sz="1000" dirty="0">
                        <a:effectLst/>
                        <a:latin typeface="+mn-lt"/>
                        <a:ea typeface="Calibri" panose="020F0502020204030204" pitchFamily="34" charset="0"/>
                        <a:cs typeface="Times New Roman" panose="02020603050405020304" pitchFamily="18" charset="0"/>
                      </a:endParaRPr>
                    </a:p>
                  </a:txBody>
                  <a:tcPr marL="74031" marR="74031" marT="0" marB="0"/>
                </a:tc>
                <a:tc>
                  <a:txBody>
                    <a:bodyPr/>
                    <a:lstStyle/>
                    <a:p>
                      <a:pPr marL="0" marR="0">
                        <a:lnSpc>
                          <a:spcPct val="107000"/>
                        </a:lnSpc>
                        <a:spcBef>
                          <a:spcPts val="0"/>
                        </a:spcBef>
                        <a:spcAft>
                          <a:spcPts val="0"/>
                        </a:spcAft>
                      </a:pPr>
                      <a:r>
                        <a:rPr lang="en-US" sz="1000" dirty="0">
                          <a:effectLst/>
                          <a:latin typeface="+mn-lt"/>
                          <a:ea typeface="Calibri" panose="020F0502020204030204" pitchFamily="34" charset="0"/>
                          <a:cs typeface="Times New Roman" panose="02020603050405020304" pitchFamily="18" charset="0"/>
                        </a:rPr>
                        <a:t>Statistical Literacy, Quantitative Reasoning, and Data Science: Rethinking the Curriculum</a:t>
                      </a:r>
                    </a:p>
                  </a:txBody>
                  <a:tcPr marL="68580" marR="68580" marT="0" marB="0"/>
                </a:tc>
                <a:tc>
                  <a:txBody>
                    <a:bodyPr/>
                    <a:lstStyle/>
                    <a:p>
                      <a:pPr marL="0" marR="0">
                        <a:lnSpc>
                          <a:spcPct val="107000"/>
                        </a:lnSpc>
                        <a:spcBef>
                          <a:spcPts val="0"/>
                        </a:spcBef>
                        <a:spcAft>
                          <a:spcPts val="0"/>
                        </a:spcAft>
                      </a:pPr>
                      <a:r>
                        <a:rPr lang="en-US" sz="1000">
                          <a:effectLst/>
                          <a:latin typeface="+mn-lt"/>
                          <a:ea typeface="Calibri" panose="020F0502020204030204" pitchFamily="34" charset="0"/>
                          <a:cs typeface="Times New Roman" panose="02020603050405020304" pitchFamily="18" charset="0"/>
                        </a:rPr>
                        <a:t>Gail Burrill </a:t>
                      </a:r>
                    </a:p>
                  </a:txBody>
                  <a:tcPr marL="68580" marR="68580" marT="0" marB="0"/>
                </a:tc>
                <a:extLst>
                  <a:ext uri="{0D108BD9-81ED-4DB2-BD59-A6C34878D82A}">
                    <a16:rowId xmlns:a16="http://schemas.microsoft.com/office/drawing/2014/main" val="2799075026"/>
                  </a:ext>
                </a:extLst>
              </a:tr>
              <a:tr h="370840">
                <a:tc>
                  <a:txBody>
                    <a:bodyPr/>
                    <a:lstStyle/>
                    <a:p>
                      <a:pPr marL="0" marR="0">
                        <a:lnSpc>
                          <a:spcPct val="107000"/>
                        </a:lnSpc>
                        <a:spcBef>
                          <a:spcPts val="0"/>
                        </a:spcBef>
                        <a:spcAft>
                          <a:spcPts val="0"/>
                        </a:spcAft>
                      </a:pPr>
                      <a:r>
                        <a:rPr lang="en-US" sz="1000" dirty="0">
                          <a:effectLst/>
                          <a:latin typeface="+mn-lt"/>
                        </a:rPr>
                        <a:t>Integrating ‘Education for Sustainable Development’ in statistics classes: Visual analysis of social and economic data with </a:t>
                      </a:r>
                      <a:r>
                        <a:rPr lang="en-US" sz="1000" dirty="0" err="1">
                          <a:effectLst/>
                          <a:latin typeface="+mn-lt"/>
                        </a:rPr>
                        <a:t>Gapminder</a:t>
                      </a:r>
                      <a:endParaRPr lang="en-US" sz="1000" dirty="0">
                        <a:effectLst/>
                        <a:latin typeface="+mn-lt"/>
                        <a:ea typeface="Calibri" panose="020F0502020204030204" pitchFamily="34" charset="0"/>
                        <a:cs typeface="Times New Roman" panose="02020603050405020304" pitchFamily="18" charset="0"/>
                      </a:endParaRPr>
                    </a:p>
                  </a:txBody>
                  <a:tcPr marL="74031" marR="74031" marT="0" marB="0"/>
                </a:tc>
                <a:tc>
                  <a:txBody>
                    <a:bodyPr/>
                    <a:lstStyle/>
                    <a:p>
                      <a:pPr marL="0" marR="0">
                        <a:lnSpc>
                          <a:spcPct val="107000"/>
                        </a:lnSpc>
                        <a:spcBef>
                          <a:spcPts val="0"/>
                        </a:spcBef>
                        <a:spcAft>
                          <a:spcPts val="0"/>
                        </a:spcAft>
                      </a:pPr>
                      <a:r>
                        <a:rPr lang="en-US" sz="1000" dirty="0">
                          <a:effectLst/>
                          <a:latin typeface="+mn-lt"/>
                        </a:rPr>
                        <a:t>Martin Andre </a:t>
                      </a:r>
                      <a:endParaRPr lang="en-US" sz="1000" dirty="0">
                        <a:effectLst/>
                        <a:latin typeface="+mn-lt"/>
                        <a:ea typeface="Calibri" panose="020F0502020204030204" pitchFamily="34" charset="0"/>
                        <a:cs typeface="Times New Roman" panose="02020603050405020304" pitchFamily="18" charset="0"/>
                      </a:endParaRPr>
                    </a:p>
                  </a:txBody>
                  <a:tcPr marL="74031" marR="74031" marT="0" marB="0"/>
                </a:tc>
                <a:tc>
                  <a:txBody>
                    <a:bodyPr/>
                    <a:lstStyle/>
                    <a:p>
                      <a:pPr marL="0" marR="0">
                        <a:lnSpc>
                          <a:spcPct val="107000"/>
                        </a:lnSpc>
                        <a:spcBef>
                          <a:spcPts val="0"/>
                        </a:spcBef>
                        <a:spcAft>
                          <a:spcPts val="0"/>
                        </a:spcAft>
                      </a:pPr>
                      <a:r>
                        <a:rPr lang="en-US" sz="1000" dirty="0">
                          <a:effectLst/>
                          <a:latin typeface="+mn-lt"/>
                          <a:ea typeface="Calibri" panose="020F0502020204030204" pitchFamily="34" charset="0"/>
                          <a:cs typeface="Times New Roman" panose="02020603050405020304" pitchFamily="18" charset="0"/>
                        </a:rPr>
                        <a:t>Where is Waldo in Statistic Class? Using Maps to Explore Modern Data Types</a:t>
                      </a:r>
                    </a:p>
                  </a:txBody>
                  <a:tcPr marL="68580" marR="68580" marT="0" marB="0"/>
                </a:tc>
                <a:tc>
                  <a:txBody>
                    <a:bodyPr/>
                    <a:lstStyle/>
                    <a:p>
                      <a:pPr marL="0" marR="0">
                        <a:lnSpc>
                          <a:spcPct val="107000"/>
                        </a:lnSpc>
                        <a:spcBef>
                          <a:spcPts val="0"/>
                        </a:spcBef>
                        <a:spcAft>
                          <a:spcPts val="0"/>
                        </a:spcAft>
                      </a:pPr>
                      <a:r>
                        <a:rPr lang="en-US" sz="1000">
                          <a:effectLst/>
                          <a:latin typeface="+mn-lt"/>
                          <a:ea typeface="Calibri" panose="020F0502020204030204" pitchFamily="34" charset="0"/>
                          <a:cs typeface="Times New Roman" panose="02020603050405020304" pitchFamily="18" charset="0"/>
                        </a:rPr>
                        <a:t>Megan Mocko </a:t>
                      </a:r>
                    </a:p>
                  </a:txBody>
                  <a:tcPr marL="68580" marR="68580" marT="0" marB="0"/>
                </a:tc>
                <a:extLst>
                  <a:ext uri="{0D108BD9-81ED-4DB2-BD59-A6C34878D82A}">
                    <a16:rowId xmlns:a16="http://schemas.microsoft.com/office/drawing/2014/main" val="1108960918"/>
                  </a:ext>
                </a:extLst>
              </a:tr>
              <a:tr h="370840">
                <a:tc>
                  <a:txBody>
                    <a:bodyPr/>
                    <a:lstStyle/>
                    <a:p>
                      <a:pPr marL="0" marR="0">
                        <a:lnSpc>
                          <a:spcPct val="107000"/>
                        </a:lnSpc>
                        <a:spcBef>
                          <a:spcPts val="0"/>
                        </a:spcBef>
                        <a:spcAft>
                          <a:spcPts val="0"/>
                        </a:spcAft>
                      </a:pPr>
                      <a:r>
                        <a:rPr lang="en-US" sz="1000" dirty="0">
                          <a:effectLst/>
                          <a:latin typeface="+mn-lt"/>
                        </a:rPr>
                        <a:t> 2SDR methodological strategy for teaching and learning statistics in Industrial Engineering students</a:t>
                      </a:r>
                      <a:endParaRPr lang="en-US" sz="1000" dirty="0">
                        <a:effectLst/>
                        <a:latin typeface="+mn-lt"/>
                        <a:ea typeface="Calibri" panose="020F0502020204030204" pitchFamily="34" charset="0"/>
                        <a:cs typeface="Times New Roman" panose="02020603050405020304" pitchFamily="18" charset="0"/>
                      </a:endParaRPr>
                    </a:p>
                  </a:txBody>
                  <a:tcPr marL="74031" marR="74031" marT="0" marB="0"/>
                </a:tc>
                <a:tc>
                  <a:txBody>
                    <a:bodyPr/>
                    <a:lstStyle/>
                    <a:p>
                      <a:pPr marL="0" marR="0">
                        <a:lnSpc>
                          <a:spcPct val="107000"/>
                        </a:lnSpc>
                        <a:spcBef>
                          <a:spcPts val="0"/>
                        </a:spcBef>
                        <a:spcAft>
                          <a:spcPts val="0"/>
                        </a:spcAft>
                      </a:pPr>
                      <a:r>
                        <a:rPr lang="en-US" sz="1000" dirty="0">
                          <a:effectLst/>
                          <a:latin typeface="+mn-lt"/>
                        </a:rPr>
                        <a:t>Blanca Robles </a:t>
                      </a:r>
                      <a:endParaRPr lang="en-US" sz="1000" dirty="0">
                        <a:effectLst/>
                        <a:latin typeface="+mn-lt"/>
                        <a:ea typeface="Calibri" panose="020F0502020204030204" pitchFamily="34" charset="0"/>
                        <a:cs typeface="Times New Roman" panose="02020603050405020304" pitchFamily="18" charset="0"/>
                      </a:endParaRPr>
                    </a:p>
                  </a:txBody>
                  <a:tcPr marL="74031" marR="74031" marT="0" marB="0"/>
                </a:tc>
                <a:tc>
                  <a:txBody>
                    <a:bodyPr/>
                    <a:lstStyle/>
                    <a:p>
                      <a:pPr marL="0" marR="0">
                        <a:lnSpc>
                          <a:spcPct val="107000"/>
                        </a:lnSpc>
                        <a:spcBef>
                          <a:spcPts val="0"/>
                        </a:spcBef>
                        <a:spcAft>
                          <a:spcPts val="0"/>
                        </a:spcAft>
                      </a:pPr>
                      <a:r>
                        <a:rPr lang="en-US" sz="1000" dirty="0">
                          <a:effectLst/>
                          <a:latin typeface="+mn-lt"/>
                          <a:ea typeface="Calibri" panose="020F0502020204030204" pitchFamily="34" charset="0"/>
                          <a:cs typeface="Times New Roman" panose="02020603050405020304" pitchFamily="18" charset="0"/>
                        </a:rPr>
                        <a:t>Using psychological testing to make statistics understandable and meaningful: An exploratory study</a:t>
                      </a:r>
                    </a:p>
                  </a:txBody>
                  <a:tcPr marL="68580" marR="68580" marT="0" marB="0"/>
                </a:tc>
                <a:tc>
                  <a:txBody>
                    <a:bodyPr/>
                    <a:lstStyle/>
                    <a:p>
                      <a:pPr marL="0" marR="0">
                        <a:lnSpc>
                          <a:spcPct val="107000"/>
                        </a:lnSpc>
                        <a:spcBef>
                          <a:spcPts val="0"/>
                        </a:spcBef>
                        <a:spcAft>
                          <a:spcPts val="0"/>
                        </a:spcAft>
                      </a:pPr>
                      <a:r>
                        <a:rPr lang="en-US" sz="1000" dirty="0">
                          <a:effectLst/>
                          <a:latin typeface="+mn-lt"/>
                          <a:ea typeface="Calibri" panose="020F0502020204030204" pitchFamily="34" charset="0"/>
                          <a:cs typeface="Times New Roman" panose="02020603050405020304" pitchFamily="18" charset="0"/>
                        </a:rPr>
                        <a:t>Francesca </a:t>
                      </a:r>
                      <a:r>
                        <a:rPr lang="en-US" sz="1000" dirty="0" err="1">
                          <a:effectLst/>
                          <a:latin typeface="+mn-lt"/>
                          <a:ea typeface="Calibri" panose="020F0502020204030204" pitchFamily="34" charset="0"/>
                          <a:cs typeface="Times New Roman" panose="02020603050405020304" pitchFamily="18" charset="0"/>
                        </a:rPr>
                        <a:t>Chiesi</a:t>
                      </a:r>
                      <a:r>
                        <a:rPr lang="en-US" sz="1000" dirty="0">
                          <a:effectLst/>
                          <a:latin typeface="+mn-lt"/>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3829219321"/>
                  </a:ext>
                </a:extLst>
              </a:tr>
              <a:tr h="370840">
                <a:tc>
                  <a:txBody>
                    <a:bodyPr/>
                    <a:lstStyle/>
                    <a:p>
                      <a:pPr marL="0" marR="0">
                        <a:lnSpc>
                          <a:spcPct val="107000"/>
                        </a:lnSpc>
                        <a:spcBef>
                          <a:spcPts val="0"/>
                        </a:spcBef>
                        <a:spcAft>
                          <a:spcPts val="0"/>
                        </a:spcAft>
                      </a:pPr>
                      <a:r>
                        <a:rPr lang="en-US" sz="1000" dirty="0">
                          <a:effectLst/>
                          <a:latin typeface="+mn-lt"/>
                        </a:rPr>
                        <a:t>Big Data Affluence in Statistics Application: A Comparison of Real Life and Simulated Open Data</a:t>
                      </a:r>
                      <a:endParaRPr lang="en-US" sz="1000" dirty="0">
                        <a:effectLst/>
                        <a:latin typeface="+mn-lt"/>
                        <a:ea typeface="Calibri" panose="020F0502020204030204" pitchFamily="34" charset="0"/>
                        <a:cs typeface="Times New Roman" panose="02020603050405020304" pitchFamily="18" charset="0"/>
                      </a:endParaRPr>
                    </a:p>
                  </a:txBody>
                  <a:tcPr marL="74031" marR="74031" marT="0" marB="0"/>
                </a:tc>
                <a:tc>
                  <a:txBody>
                    <a:bodyPr/>
                    <a:lstStyle/>
                    <a:p>
                      <a:pPr marL="0" marR="0">
                        <a:lnSpc>
                          <a:spcPct val="107000"/>
                        </a:lnSpc>
                        <a:spcBef>
                          <a:spcPts val="0"/>
                        </a:spcBef>
                        <a:spcAft>
                          <a:spcPts val="0"/>
                        </a:spcAft>
                      </a:pPr>
                      <a:r>
                        <a:rPr lang="en-US" sz="1000" dirty="0" err="1">
                          <a:effectLst/>
                          <a:latin typeface="+mn-lt"/>
                        </a:rPr>
                        <a:t>Nureni</a:t>
                      </a:r>
                      <a:r>
                        <a:rPr lang="en-US" sz="1000" dirty="0">
                          <a:effectLst/>
                          <a:latin typeface="+mn-lt"/>
                        </a:rPr>
                        <a:t> Olawale </a:t>
                      </a:r>
                      <a:r>
                        <a:rPr lang="en-US" sz="1000" dirty="0" err="1">
                          <a:effectLst/>
                          <a:latin typeface="+mn-lt"/>
                        </a:rPr>
                        <a:t>Adeboye</a:t>
                      </a:r>
                      <a:r>
                        <a:rPr lang="en-US" sz="1000" dirty="0">
                          <a:effectLst/>
                          <a:latin typeface="+mn-lt"/>
                        </a:rPr>
                        <a:t> </a:t>
                      </a:r>
                      <a:endParaRPr lang="en-US" sz="1000" dirty="0">
                        <a:effectLst/>
                        <a:latin typeface="+mn-lt"/>
                        <a:ea typeface="Calibri" panose="020F0502020204030204" pitchFamily="34" charset="0"/>
                        <a:cs typeface="Times New Roman" panose="02020603050405020304" pitchFamily="18" charset="0"/>
                      </a:endParaRPr>
                    </a:p>
                  </a:txBody>
                  <a:tcPr marL="74031" marR="74031" marT="0" marB="0"/>
                </a:tc>
                <a:tc>
                  <a:txBody>
                    <a:bodyPr/>
                    <a:lstStyle/>
                    <a:p>
                      <a:pPr marL="0" marR="0">
                        <a:lnSpc>
                          <a:spcPct val="107000"/>
                        </a:lnSpc>
                        <a:spcBef>
                          <a:spcPts val="0"/>
                        </a:spcBef>
                        <a:spcAft>
                          <a:spcPts val="0"/>
                        </a:spcAft>
                      </a:pPr>
                      <a:r>
                        <a:rPr lang="en-US" sz="1000" dirty="0">
                          <a:effectLst/>
                          <a:latin typeface="+mn-lt"/>
                          <a:ea typeface="Calibri" panose="020F0502020204030204" pitchFamily="34" charset="0"/>
                          <a:cs typeface="Times New Roman" panose="02020603050405020304" pitchFamily="18" charset="0"/>
                        </a:rPr>
                        <a:t>Statistical Literacy, Quantitative Reasoning, and Data Science: Rethinking the Curriculum</a:t>
                      </a:r>
                    </a:p>
                  </a:txBody>
                  <a:tcPr marL="68580" marR="68580" marT="0" marB="0"/>
                </a:tc>
                <a:tc>
                  <a:txBody>
                    <a:bodyPr/>
                    <a:lstStyle/>
                    <a:p>
                      <a:pPr marL="0" marR="0">
                        <a:lnSpc>
                          <a:spcPct val="107000"/>
                        </a:lnSpc>
                        <a:spcBef>
                          <a:spcPts val="0"/>
                        </a:spcBef>
                        <a:spcAft>
                          <a:spcPts val="0"/>
                        </a:spcAft>
                      </a:pPr>
                      <a:r>
                        <a:rPr lang="en-US" sz="1000" dirty="0">
                          <a:effectLst/>
                          <a:latin typeface="+mn-lt"/>
                          <a:ea typeface="Calibri" panose="020F0502020204030204" pitchFamily="34" charset="0"/>
                          <a:cs typeface="Times New Roman" panose="02020603050405020304" pitchFamily="18" charset="0"/>
                        </a:rPr>
                        <a:t>Gail Burrill </a:t>
                      </a:r>
                    </a:p>
                  </a:txBody>
                  <a:tcPr marL="68580" marR="68580" marT="0" marB="0"/>
                </a:tc>
                <a:extLst>
                  <a:ext uri="{0D108BD9-81ED-4DB2-BD59-A6C34878D82A}">
                    <a16:rowId xmlns:a16="http://schemas.microsoft.com/office/drawing/2014/main" val="324180570"/>
                  </a:ext>
                </a:extLst>
              </a:tr>
            </a:tbl>
          </a:graphicData>
        </a:graphic>
      </p:graphicFrame>
      <p:sp>
        <p:nvSpPr>
          <p:cNvPr id="12" name="TextBox 11">
            <a:extLst>
              <a:ext uri="{FF2B5EF4-FFF2-40B4-BE49-F238E27FC236}">
                <a16:creationId xmlns:a16="http://schemas.microsoft.com/office/drawing/2014/main" id="{C11449AE-AFAD-41C5-BB04-B92902F888AA}"/>
              </a:ext>
            </a:extLst>
          </p:cNvPr>
          <p:cNvSpPr txBox="1"/>
          <p:nvPr/>
        </p:nvSpPr>
        <p:spPr>
          <a:xfrm>
            <a:off x="6657085" y="1748909"/>
            <a:ext cx="5070642" cy="5109091"/>
          </a:xfrm>
          <a:prstGeom prst="rect">
            <a:avLst/>
          </a:prstGeom>
          <a:noFill/>
        </p:spPr>
        <p:txBody>
          <a:bodyPr wrap="square" rtlCol="0">
            <a:spAutoFit/>
          </a:bodyPr>
          <a:lstStyle/>
          <a:p>
            <a:r>
              <a:rPr lang="en-US" sz="1400" b="1" dirty="0"/>
              <a:t>Key Findings:</a:t>
            </a:r>
          </a:p>
          <a:p>
            <a:pPr marL="171450" lvl="0" indent="-171450">
              <a:buFont typeface="Arial" panose="020B0604020202020204" pitchFamily="34" charset="0"/>
              <a:buChar char="•"/>
            </a:pPr>
            <a:r>
              <a:rPr lang="en-US" sz="1400" dirty="0"/>
              <a:t>Addressing real-world issues assist students in developing statistical conception even if they have limited statistical pre-knowledge.</a:t>
            </a:r>
          </a:p>
          <a:p>
            <a:pPr marL="171450" lvl="0" indent="-171450">
              <a:buFont typeface="Arial" panose="020B0604020202020204" pitchFamily="34" charset="0"/>
              <a:buChar char="•"/>
            </a:pPr>
            <a:r>
              <a:rPr lang="en-US" sz="1400" dirty="0"/>
              <a:t>Using real data assists students in developing deeper understanding of the statistical concepts.</a:t>
            </a:r>
          </a:p>
          <a:p>
            <a:pPr marL="171450" lvl="0" indent="-171450">
              <a:buFont typeface="Arial" panose="020B0604020202020204" pitchFamily="34" charset="0"/>
              <a:buChar char="•"/>
            </a:pPr>
            <a:r>
              <a:rPr lang="en-US" sz="1400" dirty="0"/>
              <a:t>Using real data help students develop awareness of the usefulness of statistics in their professional training. It is a way that students value the learning of statistics.</a:t>
            </a:r>
          </a:p>
          <a:p>
            <a:pPr marL="171450" lvl="0" indent="-171450">
              <a:buFont typeface="Arial" panose="020B0604020202020204" pitchFamily="34" charset="0"/>
              <a:buChar char="•"/>
            </a:pPr>
            <a:r>
              <a:rPr lang="en-US" sz="1400" dirty="0"/>
              <a:t>The use of social and economic data in teaching is a welcoming idea. It creates a perfect understanding of relationships among the economic and social variables. It is a way of awakening the search for solutions to world problems. It´s a contextualized teaching.</a:t>
            </a:r>
          </a:p>
          <a:p>
            <a:pPr marL="171450" lvl="0" indent="-171450">
              <a:buFont typeface="Arial" panose="020B0604020202020204" pitchFamily="34" charset="0"/>
              <a:buChar char="•"/>
            </a:pPr>
            <a:r>
              <a:rPr lang="en-US" sz="1400" dirty="0"/>
              <a:t>The use of “big data” in the teaching and learning of statistics is a bet on the future of statistics, it will demand new techniques, so the renewal of curricula of teaching programs is imminent.</a:t>
            </a:r>
          </a:p>
          <a:p>
            <a:pPr marL="171450" lvl="0" indent="-171450">
              <a:buFont typeface="Arial" panose="020B0604020202020204" pitchFamily="34" charset="0"/>
              <a:buChar char="•"/>
            </a:pPr>
            <a:r>
              <a:rPr lang="en-US" sz="1400" dirty="0"/>
              <a:t>There is a need to rethink teaching curriculum that activates statistical reasoning. Developing statistical thinking in early years is important. Major revisions at the primary, middle, and secondary levels curriculum are necessary to introduce multivariate thinking and data visualizations. </a:t>
            </a:r>
          </a:p>
          <a:p>
            <a:endParaRPr lang="en-US" dirty="0"/>
          </a:p>
        </p:txBody>
      </p:sp>
    </p:spTree>
    <p:extLst>
      <p:ext uri="{BB962C8B-B14F-4D97-AF65-F5344CB8AC3E}">
        <p14:creationId xmlns:p14="http://schemas.microsoft.com/office/powerpoint/2010/main" val="42592847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1160</TotalTime>
  <Words>384</Words>
  <Application>Microsoft Office PowerPoint</Application>
  <PresentationFormat>Widescreen</PresentationFormat>
  <Paragraphs>35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Topic: 1 The use of real and meaningful data in teaching and learning statistics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Topic: 1 The use of real and meaningful data in teaching and learning statistics Session 1</dc:title>
  <dc:creator>Jeremy Barnes</dc:creator>
  <cp:lastModifiedBy>Jeremy Barnes</cp:lastModifiedBy>
  <cp:revision>10</cp:revision>
  <dcterms:created xsi:type="dcterms:W3CDTF">2020-07-03T14:44:47Z</dcterms:created>
  <dcterms:modified xsi:type="dcterms:W3CDTF">2020-07-12T10:19:04Z</dcterms:modified>
</cp:coreProperties>
</file>