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29" r:id="rId1"/>
  </p:sldMasterIdLst>
  <p:sldIdLst>
    <p:sldId id="262" r:id="rId2"/>
    <p:sldId id="264" r:id="rId3"/>
    <p:sldId id="268" r:id="rId4"/>
    <p:sldId id="269" r:id="rId5"/>
    <p:sldId id="270" r:id="rId6"/>
    <p:sldId id="271" r:id="rId7"/>
    <p:sldId id="272" r:id="rId8"/>
    <p:sldId id="266"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p:restoredTop sz="96076"/>
  </p:normalViewPr>
  <p:slideViewPr>
    <p:cSldViewPr snapToGrid="0" snapToObjects="1">
      <p:cViewPr varScale="1">
        <p:scale>
          <a:sx n="120" d="100"/>
          <a:sy n="120" d="100"/>
        </p:scale>
        <p:origin x="240"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53635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24401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8744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520432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1349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37179411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137800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3176200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30654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A7B9F3-0010-644D-9860-7F70A6769E77}" type="datetimeFigureOut">
              <a:rPr lang="en-US" smtClean="0"/>
              <a:t>7/15/20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2292907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A7B9F3-0010-644D-9860-7F70A6769E77}" type="datetimeFigureOut">
              <a:rPr lang="en-US" smtClean="0"/>
              <a:t>7/15/20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26581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A7B9F3-0010-644D-9860-7F70A6769E77}" type="datetimeFigureOut">
              <a:rPr lang="en-US" smtClean="0"/>
              <a:t>7/15/20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3620514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A7B9F3-0010-644D-9860-7F70A6769E77}" type="datetimeFigureOut">
              <a:rPr lang="en-US" smtClean="0"/>
              <a:t>7/15/20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1903997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7B9F3-0010-644D-9860-7F70A6769E77}" type="datetimeFigureOut">
              <a:rPr lang="en-US" smtClean="0"/>
              <a:t>7/15/20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125562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A7B9F3-0010-644D-9860-7F70A6769E77}" type="datetimeFigureOut">
              <a:rPr lang="en-US" smtClean="0"/>
              <a:t>7/15/20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1982528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A7B9F3-0010-644D-9860-7F70A6769E77}" type="datetimeFigureOut">
              <a:rPr lang="en-US" smtClean="0"/>
              <a:t>7/15/20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62B06-DCC4-924C-BB52-98407A458B62}" type="slidenum">
              <a:rPr lang="en-US" smtClean="0"/>
              <a:t>‹#›</a:t>
            </a:fld>
            <a:endParaRPr lang="en-US"/>
          </a:p>
        </p:txBody>
      </p:sp>
    </p:spTree>
    <p:extLst>
      <p:ext uri="{BB962C8B-B14F-4D97-AF65-F5344CB8AC3E}">
        <p14:creationId xmlns:p14="http://schemas.microsoft.com/office/powerpoint/2010/main" val="407116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A7B9F3-0010-644D-9860-7F70A6769E77}" type="datetimeFigureOut">
              <a:rPr lang="en-US" smtClean="0"/>
              <a:t>7/15/20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F62B06-DCC4-924C-BB52-98407A458B62}" type="slidenum">
              <a:rPr lang="en-US" smtClean="0"/>
              <a:t>‹#›</a:t>
            </a:fld>
            <a:endParaRPr lang="en-US"/>
          </a:p>
        </p:txBody>
      </p:sp>
    </p:spTree>
    <p:extLst>
      <p:ext uri="{BB962C8B-B14F-4D97-AF65-F5344CB8AC3E}">
        <p14:creationId xmlns:p14="http://schemas.microsoft.com/office/powerpoint/2010/main" val="3902251472"/>
      </p:ext>
    </p:extLst>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39" r:id="rId10"/>
    <p:sldLayoutId id="2147484340" r:id="rId11"/>
    <p:sldLayoutId id="2147484341" r:id="rId12"/>
    <p:sldLayoutId id="2147484342" r:id="rId13"/>
    <p:sldLayoutId id="2147484343" r:id="rId14"/>
    <p:sldLayoutId id="2147484344" r:id="rId15"/>
    <p:sldLayoutId id="21474843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5638619-928A-7142-9910-076E99F984C9}"/>
              </a:ext>
            </a:extLst>
          </p:cNvPr>
          <p:cNvSpPr txBox="1"/>
          <p:nvPr/>
        </p:nvSpPr>
        <p:spPr>
          <a:xfrm>
            <a:off x="300221" y="157846"/>
            <a:ext cx="7151135" cy="1446550"/>
          </a:xfrm>
          <a:prstGeom prst="rect">
            <a:avLst/>
          </a:prstGeom>
          <a:solidFill>
            <a:schemeClr val="bg1"/>
          </a:solidFill>
        </p:spPr>
        <p:txBody>
          <a:bodyPr wrap="square" rtlCol="0">
            <a:spAutoFit/>
          </a:bodyPr>
          <a:lstStyle/>
          <a:p>
            <a:pPr algn="ctr"/>
            <a:r>
              <a:rPr lang="en-US" sz="3200" dirty="0"/>
              <a:t>IASE Roundtable</a:t>
            </a:r>
          </a:p>
          <a:p>
            <a:pPr algn="ctr"/>
            <a:r>
              <a:rPr lang="en-US" sz="3200" dirty="0"/>
              <a:t>10 July, 2020</a:t>
            </a:r>
          </a:p>
          <a:p>
            <a:r>
              <a:rPr lang="en-US" sz="2400" i="1" dirty="0"/>
              <a:t>New Skills in the Changing World of Statistics Education </a:t>
            </a:r>
          </a:p>
        </p:txBody>
      </p:sp>
      <p:pic>
        <p:nvPicPr>
          <p:cNvPr id="6" name="Picture 5">
            <a:extLst>
              <a:ext uri="{FF2B5EF4-FFF2-40B4-BE49-F238E27FC236}">
                <a16:creationId xmlns:a16="http://schemas.microsoft.com/office/drawing/2014/main" id="{84276A64-12C3-A042-987F-EE0EE2C3660E}"/>
              </a:ext>
            </a:extLst>
          </p:cNvPr>
          <p:cNvPicPr>
            <a:picLocks noChangeAspect="1"/>
          </p:cNvPicPr>
          <p:nvPr/>
        </p:nvPicPr>
        <p:blipFill>
          <a:blip r:embed="rId2"/>
          <a:stretch>
            <a:fillRect/>
          </a:stretch>
        </p:blipFill>
        <p:spPr>
          <a:xfrm>
            <a:off x="449077" y="157846"/>
            <a:ext cx="1384300" cy="825500"/>
          </a:xfrm>
          <a:prstGeom prst="rect">
            <a:avLst/>
          </a:prstGeom>
        </p:spPr>
      </p:pic>
      <p:sp>
        <p:nvSpPr>
          <p:cNvPr id="3" name="Subtitle 2">
            <a:extLst>
              <a:ext uri="{FF2B5EF4-FFF2-40B4-BE49-F238E27FC236}">
                <a16:creationId xmlns:a16="http://schemas.microsoft.com/office/drawing/2014/main" id="{36C45B0F-99F8-744E-AE77-955AB7F9E88A}"/>
              </a:ext>
            </a:extLst>
          </p:cNvPr>
          <p:cNvSpPr>
            <a:spLocks noGrp="1"/>
          </p:cNvSpPr>
          <p:nvPr>
            <p:ph type="subTitle" idx="1"/>
          </p:nvPr>
        </p:nvSpPr>
        <p:spPr>
          <a:xfrm>
            <a:off x="449077" y="3063394"/>
            <a:ext cx="9307033" cy="2699451"/>
          </a:xfrm>
        </p:spPr>
        <p:txBody>
          <a:bodyPr>
            <a:normAutofit fontScale="55000" lnSpcReduction="20000"/>
          </a:bodyPr>
          <a:lstStyle/>
          <a:p>
            <a:r>
              <a:rPr lang="en-US" sz="5200" dirty="0"/>
              <a:t>Topic 2: The emerging role of multivariate thinking in inferential reasoning</a:t>
            </a:r>
          </a:p>
          <a:p>
            <a:endParaRPr lang="en-US" sz="5200" dirty="0"/>
          </a:p>
          <a:p>
            <a:r>
              <a:rPr lang="en-US" sz="5200" dirty="0"/>
              <a:t>Topic 5: The changing nature of data visualization and implications for the curriculum </a:t>
            </a:r>
          </a:p>
          <a:p>
            <a:endParaRPr lang="en-US" sz="3200" dirty="0">
              <a:effectLst/>
            </a:endParaRPr>
          </a:p>
        </p:txBody>
      </p:sp>
      <p:pic>
        <p:nvPicPr>
          <p:cNvPr id="4" name="Picture 3">
            <a:extLst>
              <a:ext uri="{FF2B5EF4-FFF2-40B4-BE49-F238E27FC236}">
                <a16:creationId xmlns:a16="http://schemas.microsoft.com/office/drawing/2014/main" id="{CD6D9B59-3697-0544-A886-1E75A7CF8857}"/>
              </a:ext>
            </a:extLst>
          </p:cNvPr>
          <p:cNvPicPr>
            <a:picLocks noChangeAspect="1"/>
          </p:cNvPicPr>
          <p:nvPr/>
        </p:nvPicPr>
        <p:blipFill>
          <a:blip r:embed="rId3"/>
          <a:stretch>
            <a:fillRect/>
          </a:stretch>
        </p:blipFill>
        <p:spPr>
          <a:xfrm>
            <a:off x="7302500" y="0"/>
            <a:ext cx="4889500" cy="1866900"/>
          </a:xfrm>
          <a:prstGeom prst="rect">
            <a:avLst/>
          </a:prstGeom>
        </p:spPr>
      </p:pic>
      <p:sp>
        <p:nvSpPr>
          <p:cNvPr id="2" name="TextBox 1">
            <a:extLst>
              <a:ext uri="{FF2B5EF4-FFF2-40B4-BE49-F238E27FC236}">
                <a16:creationId xmlns:a16="http://schemas.microsoft.com/office/drawing/2014/main" id="{60C04283-69EC-9447-8301-F9127D75DE29}"/>
              </a:ext>
            </a:extLst>
          </p:cNvPr>
          <p:cNvSpPr txBox="1"/>
          <p:nvPr/>
        </p:nvSpPr>
        <p:spPr>
          <a:xfrm>
            <a:off x="106325" y="2133999"/>
            <a:ext cx="3934047" cy="523220"/>
          </a:xfrm>
          <a:prstGeom prst="rect">
            <a:avLst/>
          </a:prstGeom>
          <a:noFill/>
        </p:spPr>
        <p:txBody>
          <a:bodyPr wrap="square" rtlCol="0">
            <a:spAutoFit/>
          </a:bodyPr>
          <a:lstStyle/>
          <a:p>
            <a:pPr algn="r"/>
            <a:r>
              <a:rPr lang="en-US" sz="2800">
                <a:solidFill>
                  <a:schemeClr val="bg1">
                    <a:lumMod val="50000"/>
                  </a:schemeClr>
                </a:solidFill>
              </a:rPr>
              <a:t>Discussion Summary</a:t>
            </a:r>
          </a:p>
        </p:txBody>
      </p:sp>
    </p:spTree>
    <p:extLst>
      <p:ext uri="{BB962C8B-B14F-4D97-AF65-F5344CB8AC3E}">
        <p14:creationId xmlns:p14="http://schemas.microsoft.com/office/powerpoint/2010/main" val="2847566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BBC51-F13B-324E-99CF-C5FF5C8A5CB6}"/>
              </a:ext>
            </a:extLst>
          </p:cNvPr>
          <p:cNvSpPr>
            <a:spLocks noGrp="1"/>
          </p:cNvSpPr>
          <p:nvPr>
            <p:ph type="title"/>
          </p:nvPr>
        </p:nvSpPr>
        <p:spPr>
          <a:xfrm>
            <a:off x="677334" y="278524"/>
            <a:ext cx="8596668" cy="1320800"/>
          </a:xfrm>
        </p:spPr>
        <p:txBody>
          <a:bodyPr>
            <a:normAutofit fontScale="90000"/>
          </a:bodyPr>
          <a:lstStyle/>
          <a:p>
            <a:r>
              <a:rPr lang="en-US" b="1" dirty="0"/>
              <a:t>Topic 2: </a:t>
            </a:r>
            <a:r>
              <a:rPr lang="en-US" b="1" i="1" dirty="0"/>
              <a:t>Now is the Time for Causal Inference in Introductory Statistics, </a:t>
            </a:r>
            <a:r>
              <a:rPr lang="en-US" sz="3200" b="1" dirty="0" err="1"/>
              <a:t>Karsten</a:t>
            </a:r>
            <a:r>
              <a:rPr lang="en-US" sz="3200" b="1" dirty="0"/>
              <a:t> </a:t>
            </a:r>
            <a:r>
              <a:rPr lang="en-US" sz="3200" b="1" dirty="0" err="1"/>
              <a:t>Luebke</a:t>
            </a:r>
            <a:r>
              <a:rPr lang="en-US" sz="3200" b="1" dirty="0"/>
              <a:t> </a:t>
            </a:r>
          </a:p>
        </p:txBody>
      </p:sp>
      <p:sp>
        <p:nvSpPr>
          <p:cNvPr id="3" name="Content Placeholder 2">
            <a:extLst>
              <a:ext uri="{FF2B5EF4-FFF2-40B4-BE49-F238E27FC236}">
                <a16:creationId xmlns:a16="http://schemas.microsoft.com/office/drawing/2014/main" id="{254EF3AA-E292-3542-9088-3F6EB54A2896}"/>
              </a:ext>
            </a:extLst>
          </p:cNvPr>
          <p:cNvSpPr>
            <a:spLocks noGrp="1"/>
          </p:cNvSpPr>
          <p:nvPr>
            <p:ph idx="1"/>
          </p:nvPr>
        </p:nvSpPr>
        <p:spPr>
          <a:xfrm>
            <a:off x="396949" y="1846889"/>
            <a:ext cx="10744200" cy="5248275"/>
          </a:xfrm>
        </p:spPr>
        <p:txBody>
          <a:bodyPr>
            <a:normAutofit lnSpcReduction="10000"/>
          </a:bodyPr>
          <a:lstStyle/>
          <a:p>
            <a:r>
              <a:rPr lang="en-US" dirty="0"/>
              <a:t>A reasoning chain: </a:t>
            </a:r>
          </a:p>
          <a:p>
            <a:pPr lvl="1"/>
            <a:r>
              <a:rPr lang="en-US" sz="2000" dirty="0"/>
              <a:t>Statistics is about understanding the world; the world is multivariable, which suggests a rethinking of curriculum to bring in multivariate analyses; if do not change statistics to gain insights through data, statistics runs the risk of becoming obsolete.</a:t>
            </a:r>
          </a:p>
          <a:p>
            <a:r>
              <a:rPr lang="en-US" dirty="0"/>
              <a:t>Multivariate analysis can begin with exploratory data analysis and modeling by deemphasizing some content (i.e., formal inference) and omitting other content to bring in causal inference.</a:t>
            </a:r>
          </a:p>
          <a:p>
            <a:r>
              <a:rPr lang="en-US" dirty="0"/>
              <a:t>A directed acyclic graph is a way to encode assumptions about the knowledge generating process.</a:t>
            </a:r>
          </a:p>
          <a:p>
            <a:r>
              <a:rPr lang="en-US" dirty="0"/>
              <a:t>Students should learn about compounding and bias and be aware of oversimplified conclusions </a:t>
            </a:r>
          </a:p>
          <a:p>
            <a:r>
              <a:rPr lang="en-US" dirty="0"/>
              <a:t>Causality is the heart of what we want to know about the world, but tension with formal inference: Can’t isolate ourselves to randomized experiments but concern about claiming causation because of observation; need to think about approaching the concept from a different perspective. </a:t>
            </a:r>
          </a:p>
          <a:p>
            <a:r>
              <a:rPr lang="en-US" dirty="0"/>
              <a:t>A question: do the graphs provide new insights or are they our a-priori assumptions - not new insights but what we start out with. Response: although qualitative assumptions  are used in the graphs, there are testable implications and conditional on model and assumptions can calculate intervention effect. </a:t>
            </a:r>
          </a:p>
          <a:p>
            <a:endParaRPr lang="en-US" dirty="0"/>
          </a:p>
        </p:txBody>
      </p:sp>
    </p:spTree>
    <p:extLst>
      <p:ext uri="{BB962C8B-B14F-4D97-AF65-F5344CB8AC3E}">
        <p14:creationId xmlns:p14="http://schemas.microsoft.com/office/powerpoint/2010/main" val="922218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93E66-C969-944C-8A23-7B42C52E6BCC}"/>
              </a:ext>
            </a:extLst>
          </p:cNvPr>
          <p:cNvSpPr>
            <a:spLocks noGrp="1"/>
          </p:cNvSpPr>
          <p:nvPr>
            <p:ph type="title"/>
          </p:nvPr>
        </p:nvSpPr>
        <p:spPr/>
        <p:txBody>
          <a:bodyPr>
            <a:normAutofit fontScale="90000"/>
          </a:bodyPr>
          <a:lstStyle/>
          <a:p>
            <a:r>
              <a:rPr lang="en-US" b="1" cap="all" dirty="0"/>
              <a:t>Topic 5: </a:t>
            </a:r>
            <a:r>
              <a:rPr lang="en-US" b="1" dirty="0"/>
              <a:t>The changing nature of data visualization and implications for the curriculum </a:t>
            </a:r>
            <a:br>
              <a:rPr lang="en-US" b="1" dirty="0"/>
            </a:br>
            <a:endParaRPr lang="en-US" dirty="0"/>
          </a:p>
        </p:txBody>
      </p:sp>
      <p:sp>
        <p:nvSpPr>
          <p:cNvPr id="3" name="Content Placeholder 2">
            <a:extLst>
              <a:ext uri="{FF2B5EF4-FFF2-40B4-BE49-F238E27FC236}">
                <a16:creationId xmlns:a16="http://schemas.microsoft.com/office/drawing/2014/main" id="{47FE10A1-1411-BE4D-8E31-17AAB9CE5C2C}"/>
              </a:ext>
            </a:extLst>
          </p:cNvPr>
          <p:cNvSpPr>
            <a:spLocks noGrp="1"/>
          </p:cNvSpPr>
          <p:nvPr>
            <p:ph idx="1"/>
          </p:nvPr>
        </p:nvSpPr>
        <p:spPr/>
        <p:txBody>
          <a:bodyPr>
            <a:normAutofit fontScale="92500" lnSpcReduction="20000"/>
          </a:bodyPr>
          <a:lstStyle/>
          <a:p>
            <a:pPr lvl="1" algn="just">
              <a:spcBef>
                <a:spcPts val="0"/>
              </a:spcBef>
            </a:pPr>
            <a:r>
              <a:rPr lang="en-US" sz="2800" dirty="0" err="1"/>
              <a:t>Tuğçe</a:t>
            </a:r>
            <a:r>
              <a:rPr lang="en-US" sz="2800" dirty="0"/>
              <a:t> </a:t>
            </a:r>
            <a:r>
              <a:rPr lang="en-US" sz="2800" dirty="0" err="1"/>
              <a:t>Balkaya</a:t>
            </a:r>
            <a:r>
              <a:rPr lang="en-US" sz="2800" dirty="0"/>
              <a:t> (Turkey): An investigation of statistical reasoning skills of middle school students about distribution </a:t>
            </a:r>
            <a:endParaRPr lang="en-US" sz="2800" dirty="0">
              <a:latin typeface="Times New Roman" panose="02020603050405020304" pitchFamily="18" charset="0"/>
            </a:endParaRPr>
          </a:p>
          <a:p>
            <a:pPr marL="457200" lvl="1" indent="0" algn="just">
              <a:spcBef>
                <a:spcPts val="0"/>
              </a:spcBef>
              <a:buNone/>
            </a:pPr>
            <a:endParaRPr lang="en-US" sz="2800" dirty="0"/>
          </a:p>
          <a:p>
            <a:pPr marL="457200" lvl="1" indent="0" algn="just">
              <a:spcBef>
                <a:spcPts val="0"/>
              </a:spcBef>
            </a:pPr>
            <a:r>
              <a:rPr lang="en-US" sz="2800" dirty="0"/>
              <a:t>Charlotte </a:t>
            </a:r>
            <a:r>
              <a:rPr lang="en-US" sz="2800" dirty="0" err="1"/>
              <a:t>Bolch</a:t>
            </a:r>
            <a:r>
              <a:rPr lang="en-US" sz="2800" dirty="0"/>
              <a:t> (United States): Data scientists’ epistemic thinking for creating and interpreting visualizations and the impact for students’ data visualization literacy</a:t>
            </a:r>
          </a:p>
          <a:p>
            <a:pPr marL="457200" lvl="1" indent="0" algn="just">
              <a:spcBef>
                <a:spcPts val="0"/>
              </a:spcBef>
              <a:buNone/>
            </a:pPr>
            <a:endParaRPr lang="en-US" sz="2800" dirty="0"/>
          </a:p>
          <a:p>
            <a:pPr marL="457200" lvl="1" indent="0" algn="just">
              <a:spcBef>
                <a:spcPts val="0"/>
              </a:spcBef>
            </a:pPr>
            <a:r>
              <a:rPr lang="en-US" sz="2800" dirty="0"/>
              <a:t>Joachim Engel (Germany): Visualizing multivariate data: Graphs that tell stories</a:t>
            </a:r>
            <a:endParaRPr lang="en-US" dirty="0"/>
          </a:p>
        </p:txBody>
      </p:sp>
    </p:spTree>
    <p:extLst>
      <p:ext uri="{BB962C8B-B14F-4D97-AF65-F5344CB8AC3E}">
        <p14:creationId xmlns:p14="http://schemas.microsoft.com/office/powerpoint/2010/main" val="75493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ADB80-DBD3-D34B-BAAC-B0BB1A65B62C}"/>
              </a:ext>
            </a:extLst>
          </p:cNvPr>
          <p:cNvSpPr>
            <a:spLocks noGrp="1"/>
          </p:cNvSpPr>
          <p:nvPr>
            <p:ph type="title"/>
          </p:nvPr>
        </p:nvSpPr>
        <p:spPr>
          <a:xfrm>
            <a:off x="90312" y="395112"/>
            <a:ext cx="9979377" cy="1603022"/>
          </a:xfrm>
        </p:spPr>
        <p:txBody>
          <a:bodyPr>
            <a:normAutofit fontScale="90000"/>
          </a:bodyPr>
          <a:lstStyle/>
          <a:p>
            <a:r>
              <a:rPr lang="en-US" b="1" dirty="0"/>
              <a:t>Visualization</a:t>
            </a:r>
            <a:r>
              <a:rPr lang="en-US" dirty="0"/>
              <a:t> opens opportunities to make statistics accessible to people with different levels of skills and to broader range of the population</a:t>
            </a:r>
            <a:br>
              <a:rPr lang="en-US" dirty="0"/>
            </a:br>
            <a:endParaRPr lang="en-US" dirty="0"/>
          </a:p>
        </p:txBody>
      </p:sp>
      <p:sp>
        <p:nvSpPr>
          <p:cNvPr id="3" name="Content Placeholder 2">
            <a:extLst>
              <a:ext uri="{FF2B5EF4-FFF2-40B4-BE49-F238E27FC236}">
                <a16:creationId xmlns:a16="http://schemas.microsoft.com/office/drawing/2014/main" id="{9E8B6828-4389-684D-BC15-B87B554EBF81}"/>
              </a:ext>
            </a:extLst>
          </p:cNvPr>
          <p:cNvSpPr>
            <a:spLocks noGrp="1"/>
          </p:cNvSpPr>
          <p:nvPr>
            <p:ph idx="1"/>
          </p:nvPr>
        </p:nvSpPr>
        <p:spPr>
          <a:xfrm>
            <a:off x="553155" y="1998134"/>
            <a:ext cx="9048045" cy="4623383"/>
          </a:xfrm>
        </p:spPr>
        <p:txBody>
          <a:bodyPr>
            <a:normAutofit fontScale="85000" lnSpcReduction="20000"/>
          </a:bodyPr>
          <a:lstStyle/>
          <a:p>
            <a:r>
              <a:rPr lang="en-US" sz="2400" dirty="0"/>
              <a:t>Return to the notion that the world is multivariable and overwhelmed with </a:t>
            </a:r>
            <a:r>
              <a:rPr lang="en-US" sz="2400" b="1" dirty="0"/>
              <a:t>data visualizations</a:t>
            </a:r>
            <a:r>
              <a:rPr lang="en-US" sz="2400" dirty="0"/>
              <a:t>- require </a:t>
            </a:r>
            <a:r>
              <a:rPr lang="en-US" sz="2400" b="1" dirty="0"/>
              <a:t>basic numeracy</a:t>
            </a:r>
            <a:r>
              <a:rPr lang="en-US" sz="2400" dirty="0"/>
              <a:t> and </a:t>
            </a:r>
            <a:r>
              <a:rPr lang="en-US" sz="2400" b="1" dirty="0"/>
              <a:t>critical thinking</a:t>
            </a:r>
            <a:r>
              <a:rPr lang="en-US" sz="2400" dirty="0"/>
              <a:t> to question legitimacy of statements and make sense of the visualizations (Engel)</a:t>
            </a:r>
          </a:p>
          <a:p>
            <a:r>
              <a:rPr lang="en-US" sz="2400" dirty="0"/>
              <a:t>When people see a new visualization – how do they think about it- what’s happening in this graph?</a:t>
            </a:r>
          </a:p>
          <a:p>
            <a:pPr lvl="1"/>
            <a:r>
              <a:rPr lang="en-US" sz="2100" dirty="0"/>
              <a:t>First steps in identifying the skills needed to create and interpret visualizations by convening a series of </a:t>
            </a:r>
            <a:r>
              <a:rPr lang="en-US" sz="2100" b="1" dirty="0"/>
              <a:t>Delphi panels</a:t>
            </a:r>
            <a:r>
              <a:rPr lang="en-US" sz="2100" dirty="0"/>
              <a:t> </a:t>
            </a:r>
            <a:r>
              <a:rPr lang="en-US" sz="2100" b="1" dirty="0"/>
              <a:t>of content experts</a:t>
            </a:r>
            <a:r>
              <a:rPr lang="en-US" sz="2100" dirty="0"/>
              <a:t> from multiple fields (Charlotte </a:t>
            </a:r>
            <a:r>
              <a:rPr lang="en-US" sz="2100" dirty="0" err="1"/>
              <a:t>Bolch</a:t>
            </a:r>
            <a:r>
              <a:rPr lang="en-US" sz="2100" dirty="0"/>
              <a:t>)</a:t>
            </a:r>
          </a:p>
          <a:p>
            <a:pPr lvl="1"/>
            <a:r>
              <a:rPr lang="en-US" sz="2100" dirty="0"/>
              <a:t>but care needs to be taken that the experts represent a wide set of people with different perspectives </a:t>
            </a:r>
          </a:p>
          <a:p>
            <a:pPr lvl="1"/>
            <a:r>
              <a:rPr lang="en-US" sz="2100" dirty="0"/>
              <a:t>Reader as navigator, interpreter, designer and interrogator involves readers as consumers and producers</a:t>
            </a:r>
          </a:p>
          <a:p>
            <a:pPr lvl="1"/>
            <a:r>
              <a:rPr lang="en-US" sz="2100" dirty="0"/>
              <a:t>The consensus strategies can provide structure for students on what they should be thinking about when creating or interpreting visualizations. Instructors model this structure when interpreting visualizations from news articles and in teaching students how to create new visualizations.</a:t>
            </a:r>
          </a:p>
        </p:txBody>
      </p:sp>
    </p:spTree>
    <p:extLst>
      <p:ext uri="{BB962C8B-B14F-4D97-AF65-F5344CB8AC3E}">
        <p14:creationId xmlns:p14="http://schemas.microsoft.com/office/powerpoint/2010/main" val="390456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015D3-B128-1740-B17F-0C0E082C83EE}"/>
              </a:ext>
            </a:extLst>
          </p:cNvPr>
          <p:cNvSpPr>
            <a:spLocks noGrp="1"/>
          </p:cNvSpPr>
          <p:nvPr>
            <p:ph type="title"/>
          </p:nvPr>
        </p:nvSpPr>
        <p:spPr/>
        <p:txBody>
          <a:bodyPr/>
          <a:lstStyle/>
          <a:p>
            <a:r>
              <a:rPr lang="en-US" b="1" dirty="0"/>
              <a:t>(Digital) Tools</a:t>
            </a:r>
            <a:r>
              <a:rPr lang="en-US" dirty="0"/>
              <a:t> to encourage statistical thinking in meaningful contexts</a:t>
            </a:r>
          </a:p>
        </p:txBody>
      </p:sp>
      <p:sp>
        <p:nvSpPr>
          <p:cNvPr id="3" name="Content Placeholder 2">
            <a:extLst>
              <a:ext uri="{FF2B5EF4-FFF2-40B4-BE49-F238E27FC236}">
                <a16:creationId xmlns:a16="http://schemas.microsoft.com/office/drawing/2014/main" id="{99197EEC-6ACE-0B44-AF14-6F43671E1366}"/>
              </a:ext>
            </a:extLst>
          </p:cNvPr>
          <p:cNvSpPr>
            <a:spLocks noGrp="1"/>
          </p:cNvSpPr>
          <p:nvPr>
            <p:ph idx="1"/>
          </p:nvPr>
        </p:nvSpPr>
        <p:spPr/>
        <p:txBody>
          <a:bodyPr>
            <a:normAutofit/>
          </a:bodyPr>
          <a:lstStyle/>
          <a:p>
            <a:r>
              <a:rPr lang="en-US" sz="2400" dirty="0"/>
              <a:t>Data/graph sources: encourage statistical thinking in contexts that are meaningful</a:t>
            </a:r>
          </a:p>
          <a:p>
            <a:pPr lvl="1"/>
            <a:r>
              <a:rPr lang="en-US" sz="2000" dirty="0" err="1"/>
              <a:t>Gapminder</a:t>
            </a:r>
            <a:r>
              <a:rPr lang="en-US" sz="2000" dirty="0"/>
              <a:t>; Our World in Data, ProCivicStat (http://iase-web.org/islp/pcs/), New York Times (what's going on in this graph?), Financial Times, Population Pyramids, CoVid-19 graphics, Artic ice, …</a:t>
            </a:r>
          </a:p>
          <a:p>
            <a:pPr lvl="1"/>
            <a:endParaRPr lang="en-US" sz="2000" dirty="0"/>
          </a:p>
          <a:p>
            <a:r>
              <a:rPr lang="en-US" sz="2400" dirty="0"/>
              <a:t>Technology</a:t>
            </a:r>
          </a:p>
          <a:p>
            <a:pPr lvl="1"/>
            <a:r>
              <a:rPr lang="de-DE" sz="2000" i="1" dirty="0"/>
              <a:t>CODAP, </a:t>
            </a:r>
            <a:r>
              <a:rPr lang="de-DE" sz="2000" dirty="0"/>
              <a:t>R, Tableau</a:t>
            </a:r>
            <a:r>
              <a:rPr lang="en-US" sz="2000" dirty="0"/>
              <a:t>, TinkerPlots, </a:t>
            </a:r>
            <a:r>
              <a:rPr lang="en-US" sz="2000" dirty="0" err="1"/>
              <a:t>Jupyter</a:t>
            </a:r>
            <a:r>
              <a:rPr lang="en-US" sz="2000" dirty="0"/>
              <a:t> Notebooks (Python), interactive dynamic handhelds, Mobile phones, …</a:t>
            </a:r>
          </a:p>
          <a:p>
            <a:pPr lvl="1"/>
            <a:endParaRPr lang="en-US" dirty="0"/>
          </a:p>
        </p:txBody>
      </p:sp>
    </p:spTree>
    <p:extLst>
      <p:ext uri="{BB962C8B-B14F-4D97-AF65-F5344CB8AC3E}">
        <p14:creationId xmlns:p14="http://schemas.microsoft.com/office/powerpoint/2010/main" val="454207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1E4AE-D723-3940-A437-B4F9B49F36D8}"/>
              </a:ext>
            </a:extLst>
          </p:cNvPr>
          <p:cNvSpPr>
            <a:spLocks noGrp="1"/>
          </p:cNvSpPr>
          <p:nvPr>
            <p:ph type="title"/>
          </p:nvPr>
        </p:nvSpPr>
        <p:spPr/>
        <p:txBody>
          <a:bodyPr>
            <a:normAutofit fontScale="90000"/>
          </a:bodyPr>
          <a:lstStyle/>
          <a:p>
            <a:r>
              <a:rPr lang="en-US" dirty="0"/>
              <a:t>Disposition-accept new ways of thinking, willing to look outside of tradition, engage in the statistical stories</a:t>
            </a:r>
          </a:p>
        </p:txBody>
      </p:sp>
      <p:sp>
        <p:nvSpPr>
          <p:cNvPr id="3" name="Content Placeholder 2">
            <a:extLst>
              <a:ext uri="{FF2B5EF4-FFF2-40B4-BE49-F238E27FC236}">
                <a16:creationId xmlns:a16="http://schemas.microsoft.com/office/drawing/2014/main" id="{7DE8184D-14B0-BD4C-B8BF-3A4A2C4B8E77}"/>
              </a:ext>
            </a:extLst>
          </p:cNvPr>
          <p:cNvSpPr>
            <a:spLocks noGrp="1"/>
          </p:cNvSpPr>
          <p:nvPr>
            <p:ph idx="1"/>
          </p:nvPr>
        </p:nvSpPr>
        <p:spPr/>
        <p:txBody>
          <a:bodyPr/>
          <a:lstStyle/>
          <a:p>
            <a:r>
              <a:rPr lang="en-US" sz="2000" dirty="0"/>
              <a:t>Disposition is necessary component of statistical literacy (Engel, 2020; back to Gal, 2002)</a:t>
            </a:r>
          </a:p>
          <a:p>
            <a:r>
              <a:rPr lang="en-US" sz="2000" dirty="0"/>
              <a:t>Meaningful data are key to motivation- what are we doing with statistics?</a:t>
            </a:r>
          </a:p>
          <a:p>
            <a:r>
              <a:rPr lang="en-US" sz="2000" dirty="0"/>
              <a:t>Strategies to improve disposition include:</a:t>
            </a:r>
          </a:p>
          <a:p>
            <a:pPr lvl="1"/>
            <a:r>
              <a:rPr lang="en-US" sz="2000" dirty="0"/>
              <a:t>compelling examples, </a:t>
            </a:r>
          </a:p>
          <a:p>
            <a:pPr lvl="1"/>
            <a:r>
              <a:rPr lang="en-US" sz="2000" dirty="0"/>
              <a:t>motivating context, </a:t>
            </a:r>
          </a:p>
          <a:p>
            <a:pPr lvl="1"/>
            <a:r>
              <a:rPr lang="en-US" sz="2000" dirty="0"/>
              <a:t>hot issues</a:t>
            </a:r>
          </a:p>
          <a:p>
            <a:pPr lvl="1"/>
            <a:r>
              <a:rPr lang="en-US" sz="2000" dirty="0"/>
              <a:t>giving students/teachers a choice along with a structure</a:t>
            </a:r>
          </a:p>
        </p:txBody>
      </p:sp>
    </p:spTree>
    <p:extLst>
      <p:ext uri="{BB962C8B-B14F-4D97-AF65-F5344CB8AC3E}">
        <p14:creationId xmlns:p14="http://schemas.microsoft.com/office/powerpoint/2010/main" val="251672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23E60-F4AA-9B4D-8C00-CA517EC9939A}"/>
              </a:ext>
            </a:extLst>
          </p:cNvPr>
          <p:cNvSpPr>
            <a:spLocks noGrp="1"/>
          </p:cNvSpPr>
          <p:nvPr>
            <p:ph type="title"/>
          </p:nvPr>
        </p:nvSpPr>
        <p:spPr>
          <a:xfrm>
            <a:off x="677334" y="508000"/>
            <a:ext cx="8596668" cy="1320800"/>
          </a:xfrm>
        </p:spPr>
        <p:txBody>
          <a:bodyPr>
            <a:normAutofit fontScale="90000"/>
          </a:bodyPr>
          <a:lstStyle/>
          <a:p>
            <a:r>
              <a:rPr lang="en-US" dirty="0"/>
              <a:t>A home: Statistical literacy and capacity to understand graphs needs to be taught. </a:t>
            </a:r>
          </a:p>
        </p:txBody>
      </p:sp>
      <p:sp>
        <p:nvSpPr>
          <p:cNvPr id="3" name="Content Placeholder 2">
            <a:extLst>
              <a:ext uri="{FF2B5EF4-FFF2-40B4-BE49-F238E27FC236}">
                <a16:creationId xmlns:a16="http://schemas.microsoft.com/office/drawing/2014/main" id="{DEF4D580-10DE-0B45-A9FB-B9F4E69E72B2}"/>
              </a:ext>
            </a:extLst>
          </p:cNvPr>
          <p:cNvSpPr>
            <a:spLocks noGrp="1"/>
          </p:cNvSpPr>
          <p:nvPr>
            <p:ph idx="1"/>
          </p:nvPr>
        </p:nvSpPr>
        <p:spPr>
          <a:xfrm>
            <a:off x="677334" y="2160589"/>
            <a:ext cx="8596668" cy="4285367"/>
          </a:xfrm>
        </p:spPr>
        <p:txBody>
          <a:bodyPr>
            <a:normAutofit lnSpcReduction="10000"/>
          </a:bodyPr>
          <a:lstStyle/>
          <a:p>
            <a:r>
              <a:rPr lang="en-US" dirty="0"/>
              <a:t>Crosses all disciplines but has no real home in most countries</a:t>
            </a:r>
          </a:p>
          <a:p>
            <a:r>
              <a:rPr lang="en-US" dirty="0"/>
              <a:t>Curricular guidelines may give general statements, but in reality little or nothing is in place</a:t>
            </a:r>
          </a:p>
          <a:p>
            <a:r>
              <a:rPr lang="en-US" dirty="0"/>
              <a:t>The issues: math teachers not really involved with context – do not feel comfortable with values and personal experience rather than right or wrong; social science teachers are math phobic and want to avoid statistics; many other disciplines do not deal well with variability</a:t>
            </a:r>
          </a:p>
          <a:p>
            <a:r>
              <a:rPr lang="en-US" dirty="0"/>
              <a:t>Can begin in early grades with exploration of data in students’ lives; in middle school can explore concepts such as distribution using technology (</a:t>
            </a:r>
            <a:r>
              <a:rPr lang="en-US" dirty="0" err="1"/>
              <a:t>Balkaya</a:t>
            </a:r>
            <a:r>
              <a:rPr lang="en-US" dirty="0"/>
              <a:t>)</a:t>
            </a:r>
          </a:p>
          <a:p>
            <a:r>
              <a:rPr lang="en-US" dirty="0"/>
              <a:t>Multivariate thinking does not exist in math beyond two dimensions (linear regression) </a:t>
            </a:r>
          </a:p>
          <a:p>
            <a:r>
              <a:rPr lang="en-US" dirty="0"/>
              <a:t>Suggestion: recruit teachers who do math but also a second subject where they have to experience the messiness of the reality (Von Bing Yap, discussion*) </a:t>
            </a:r>
          </a:p>
          <a:p>
            <a:endParaRPr lang="en-US" dirty="0"/>
          </a:p>
        </p:txBody>
      </p:sp>
    </p:spTree>
    <p:extLst>
      <p:ext uri="{BB962C8B-B14F-4D97-AF65-F5344CB8AC3E}">
        <p14:creationId xmlns:p14="http://schemas.microsoft.com/office/powerpoint/2010/main" val="290076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19E16-D377-2A48-9974-A6986F67E343}"/>
              </a:ext>
            </a:extLst>
          </p:cNvPr>
          <p:cNvSpPr>
            <a:spLocks noGrp="1"/>
          </p:cNvSpPr>
          <p:nvPr>
            <p:ph type="title"/>
          </p:nvPr>
        </p:nvSpPr>
        <p:spPr/>
        <p:txBody>
          <a:bodyPr>
            <a:normAutofit/>
          </a:bodyPr>
          <a:lstStyle/>
          <a:p>
            <a:r>
              <a:rPr lang="en-US" b="1" dirty="0"/>
              <a:t>Overall </a:t>
            </a:r>
            <a:br>
              <a:rPr lang="en-US" b="1" dirty="0"/>
            </a:br>
            <a:endParaRPr lang="en-US" dirty="0"/>
          </a:p>
        </p:txBody>
      </p:sp>
      <p:sp>
        <p:nvSpPr>
          <p:cNvPr id="3" name="Content Placeholder 2">
            <a:extLst>
              <a:ext uri="{FF2B5EF4-FFF2-40B4-BE49-F238E27FC236}">
                <a16:creationId xmlns:a16="http://schemas.microsoft.com/office/drawing/2014/main" id="{DC8FDA45-BAD3-DC43-BEE0-ECBBE536D8D7}"/>
              </a:ext>
            </a:extLst>
          </p:cNvPr>
          <p:cNvSpPr>
            <a:spLocks noGrp="1"/>
          </p:cNvSpPr>
          <p:nvPr>
            <p:ph idx="1"/>
          </p:nvPr>
        </p:nvSpPr>
        <p:spPr/>
        <p:txBody>
          <a:bodyPr/>
          <a:lstStyle/>
          <a:p>
            <a:r>
              <a:rPr lang="en-US" sz="2000" dirty="0"/>
              <a:t>Data are multivariate – visualization is key to understanding data and their stories and role of technology is necessary to maximize opportunities to visualize  – </a:t>
            </a:r>
            <a:r>
              <a:rPr lang="en-US" sz="2000" b="1" dirty="0"/>
              <a:t>bridge building from school to tertiary</a:t>
            </a:r>
            <a:r>
              <a:rPr lang="en-US" sz="2000" dirty="0"/>
              <a:t>.</a:t>
            </a:r>
          </a:p>
          <a:p>
            <a:r>
              <a:rPr lang="en-US" sz="2000" b="1" dirty="0"/>
              <a:t>Build bridges across disciplines</a:t>
            </a:r>
            <a:r>
              <a:rPr lang="en-US" sz="2000" dirty="0"/>
              <a:t> (</a:t>
            </a:r>
            <a:r>
              <a:rPr lang="en-US" sz="2000" dirty="0" err="1"/>
              <a:t>maths</a:t>
            </a:r>
            <a:r>
              <a:rPr lang="en-US" sz="2000" dirty="0"/>
              <a:t>, statistics, computer science, politics, geography, etc.)</a:t>
            </a:r>
          </a:p>
          <a:p>
            <a:r>
              <a:rPr lang="en-US" sz="2000" dirty="0"/>
              <a:t>Questions:</a:t>
            </a:r>
          </a:p>
          <a:p>
            <a:pPr lvl="1"/>
            <a:r>
              <a:rPr lang="en-US" sz="2000" dirty="0"/>
              <a:t>What is data science?</a:t>
            </a:r>
          </a:p>
          <a:p>
            <a:pPr lvl="1"/>
            <a:r>
              <a:rPr lang="en-US" sz="2000" dirty="0"/>
              <a:t>Who owns data science?</a:t>
            </a:r>
          </a:p>
          <a:p>
            <a:pPr lvl="1"/>
            <a:r>
              <a:rPr lang="en-US" sz="2000" dirty="0"/>
              <a:t>Which implications do exist for us (statistics educators)?</a:t>
            </a:r>
          </a:p>
          <a:p>
            <a:endParaRPr lang="en-US" b="1" dirty="0"/>
          </a:p>
        </p:txBody>
      </p:sp>
    </p:spTree>
    <p:extLst>
      <p:ext uri="{BB962C8B-B14F-4D97-AF65-F5344CB8AC3E}">
        <p14:creationId xmlns:p14="http://schemas.microsoft.com/office/powerpoint/2010/main" val="161879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BCFE-D273-094E-BAD5-C2CE3DDEBDD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0369664-479A-6442-AB4C-480130F1B24E}"/>
              </a:ext>
            </a:extLst>
          </p:cNvPr>
          <p:cNvSpPr>
            <a:spLocks noGrp="1"/>
          </p:cNvSpPr>
          <p:nvPr>
            <p:ph idx="1"/>
          </p:nvPr>
        </p:nvSpPr>
        <p:spPr/>
        <p:txBody>
          <a:bodyPr/>
          <a:lstStyle/>
          <a:p>
            <a:r>
              <a:rPr lang="en-US" dirty="0"/>
              <a:t>Gal, I. (2002). Statistical literacy: Meanings, components, responsibilities. In J. Garfield, &amp; D. Ben-</a:t>
            </a:r>
            <a:r>
              <a:rPr lang="en-US" dirty="0" err="1"/>
              <a:t>Zvi</a:t>
            </a:r>
            <a:r>
              <a:rPr lang="en-US" dirty="0"/>
              <a:t> (Eds.). The challenge of developing statistical literacy, reasoning and thinking (pp. 47–78). Dordrecht: Kluwer.</a:t>
            </a:r>
          </a:p>
        </p:txBody>
      </p:sp>
    </p:spTree>
    <p:extLst>
      <p:ext uri="{BB962C8B-B14F-4D97-AF65-F5344CB8AC3E}">
        <p14:creationId xmlns:p14="http://schemas.microsoft.com/office/powerpoint/2010/main" val="13911263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{1BE13313-7A07-3741-BAE9-CDB5C9B25DA6}tf10001060</Template>
  <TotalTime>9</TotalTime>
  <Words>958</Words>
  <Application>Microsoft Macintosh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Times New Roman</vt:lpstr>
      <vt:lpstr>Trebuchet MS</vt:lpstr>
      <vt:lpstr>Wingdings 3</vt:lpstr>
      <vt:lpstr>Facet</vt:lpstr>
      <vt:lpstr>PowerPoint Presentation</vt:lpstr>
      <vt:lpstr>Topic 2: Now is the Time for Causal Inference in Introductory Statistics, Karsten Luebke </vt:lpstr>
      <vt:lpstr>Topic 5: The changing nature of data visualization and implications for the curriculum  </vt:lpstr>
      <vt:lpstr>Visualization opens opportunities to make statistics accessible to people with different levels of skills and to broader range of the population </vt:lpstr>
      <vt:lpstr>(Digital) Tools to encourage statistical thinking in meaningful contexts</vt:lpstr>
      <vt:lpstr>Disposition-accept new ways of thinking, willing to look outside of tradition, engage in the statistical stories</vt:lpstr>
      <vt:lpstr>A home: Statistical literacy and capacity to understand graphs needs to be taught. </vt:lpstr>
      <vt:lpstr>Overall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 &amp; 5</dc:title>
  <dc:creator>Burrill, Gail</dc:creator>
  <cp:lastModifiedBy>Burrill, Gail</cp:lastModifiedBy>
  <cp:revision>42</cp:revision>
  <dcterms:created xsi:type="dcterms:W3CDTF">2020-07-07T10:21:54Z</dcterms:created>
  <dcterms:modified xsi:type="dcterms:W3CDTF">2020-07-15T15:53:57Z</dcterms:modified>
</cp:coreProperties>
</file>