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8"/>
    <p:restoredTop sz="94666"/>
  </p:normalViewPr>
  <p:slideViewPr>
    <p:cSldViewPr snapToGrid="0" snapToObjects="1">
      <p:cViewPr varScale="1">
        <p:scale>
          <a:sx n="102" d="100"/>
          <a:sy n="102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7F774E-217E-6C4D-9312-4B597AF8EB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DBC6F4-5A8D-0A4E-998A-53F110D5CE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0D770-088F-C54B-BC88-DD58575AE071}" type="datetimeFigureOut">
              <a:rPr lang="en-US" smtClean="0"/>
              <a:t>7/12/20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861BA-17AC-EB40-8362-4572A1A0F6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7CE23-9897-FF43-AB20-25F509DAF9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D233F-FCB9-7245-A04D-A4262336D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24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B0CB3-B31F-3F47-AD89-D08FBF62930F}" type="datetimeFigureOut">
              <a:rPr lang="en-US" smtClean="0"/>
              <a:t>7/12/20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B4949-D578-D74D-8A9F-F0933F1A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9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B4949-D578-D74D-8A9F-F0933F1AEF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5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B4949-D578-D74D-8A9F-F0933F1AEF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07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B4949-D578-D74D-8A9F-F0933F1AEF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1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DE3B3-16A0-4C48-9A7D-6E37D9096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AAD37C-08CE-6143-8EDD-C63FBAA2D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2A302-2363-9E4A-B8F0-ED4E0F8F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B58E8-7B43-7F41-BB6C-A9124D06F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715F7-4881-A24E-8EAE-3AE178C0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19154-65EA-C14C-934B-BB16F9D2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C1DFC-317E-0A4A-AC19-EF78CD0CF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D0F7B-9BAD-E741-B16F-C052469BF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86F97-172E-334A-BBAF-FE51CEE1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C8219-EFC3-CD48-A783-08C29301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623A99-63EF-F048-9D95-2DC308A9F6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8C6BC-7322-4748-B71F-0ECC32F70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5079D-701B-224B-84A8-71D87FA8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E421B-0992-B74A-BCEC-47C42169F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A0E75-EAD8-7D4F-8B06-0AFBBD18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8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8D03-BC8C-774F-ACC6-3FBC7ACC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6659E-1732-8844-92E6-97CEB45B8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B91B8-9BAE-C04B-8D81-2F7F1EC3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60529-9C38-6446-BDB6-D24E2C0EF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1341A-6BDC-EA47-85D9-9073C4D1F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8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81785-B0CF-8344-A44C-279E427E4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B4B3C-217B-1641-83FB-4A0C6006F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9A6FC-334D-AB41-AA0A-B295770D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DE299-8CB5-F845-98BD-23F23E0C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13DA3-AA62-5342-B701-7F1FFF118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4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5EDBE-BB0A-2340-9D3B-9EB62F42A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8B4EB-F9DF-0C42-BA64-5CB696F03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BD6AA-74D4-8F46-BEBE-D94CD7D86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B6BCC-6EF2-1642-BE40-78276127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29E08-BE5B-154B-94A3-F00AD38C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C77B8-A29D-924A-BD39-2990E58C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7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96D9C-34EE-0E45-834E-4833C2F2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AE6411-9B58-C34F-A043-4A95A6E3C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10E71-CE74-FE47-9949-0A18EEDB7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3C13E-F896-E84C-A57C-57C4F3DF5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9C519-9730-0C41-A34C-44963FD1A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A12C2-62A1-F447-B545-97FC2A73C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178A9-3F2A-D745-A39D-66520C77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4EF1FB-F461-634D-BD9B-FCF78AA5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0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144E-5732-D24C-A544-FE16B7AF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E7AF49-1427-B048-8316-2F7900229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01537-388C-3B43-8AB9-554CCCF3C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27F49-F27A-4945-B5C4-34D46078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1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3D2FD-2FE8-6C4B-9D0C-0EC2B6D44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6C30EC-66F5-1A4B-8EB4-AA0C5CE2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B130B-50E9-0F44-83EE-AFBA476EC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A2F3D-1E4D-0543-811D-8C790551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C119C-D484-6D46-9647-5FBF3A3E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9B474-6FAD-C142-B2D8-1AC56EF66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436B7-0BB3-7547-86C6-7D4F3B22A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DD038-A0EB-7E4C-B6FE-DBC830297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1273F-7840-FA4E-B8E3-7CCBC239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0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16449-6938-7A4D-98A2-20F6942C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E6EB56-1F69-BE4C-A73B-6B85EF271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03117-F8C5-7E43-B31D-3FA6EED33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0652D-2022-F94B-95CE-6A7C2E0F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26AA5-5FAA-3742-8291-6B9DC2A77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6AFB3-82E4-B844-B9AA-FCD2EE4C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4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0EBAE7-E20C-4B47-B213-C6F04265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3B32B-5976-F74B-A9CA-82AF4B59C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52EA6-3BA6-F74B-9FDC-62C9DB01D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5DC4A-17C0-C547-B199-B76F283DFAB2}" type="datetimeFigureOut">
              <a:rPr lang="en-US" smtClean="0"/>
              <a:t>7/12/20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19368-6D80-1249-9A27-5502DC7F3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5255C-BBD0-6444-8584-6A367330FD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CAC5-0513-D944-B564-B31347976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E18BFD-92C3-BC4C-987B-7BBEEB42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09205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Topic 3</a:t>
            </a:r>
            <a:br>
              <a:rPr lang="en-US" b="1" dirty="0"/>
            </a:br>
            <a:r>
              <a:rPr lang="en-US" b="1" dirty="0"/>
              <a:t>The Influence of Data Science </a:t>
            </a:r>
            <a:br>
              <a:rPr lang="en-US" b="1" dirty="0"/>
            </a:br>
            <a:r>
              <a:rPr lang="en-US" b="1" dirty="0"/>
              <a:t>on the School Curriculum </a:t>
            </a:r>
            <a:br>
              <a:rPr lang="en-US" b="1" dirty="0"/>
            </a:br>
            <a:r>
              <a:rPr lang="en-US" b="1" dirty="0"/>
              <a:t>and Introductory Statistics Courses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79D95E1-CBFC-6B48-96C7-1800F057008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9815" y="4249444"/>
            <a:ext cx="2963985" cy="1975991"/>
          </a:xfr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358048F-0620-BC47-8A92-7AAFDE28D7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15444" y="4249444"/>
            <a:ext cx="3221724" cy="1975991"/>
          </a:xfr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8969F5E4-7ECF-F045-9745-0B7B3EA03ACA}"/>
              </a:ext>
            </a:extLst>
          </p:cNvPr>
          <p:cNvSpPr txBox="1">
            <a:spLocks/>
          </p:cNvSpPr>
          <p:nvPr/>
        </p:nvSpPr>
        <p:spPr>
          <a:xfrm>
            <a:off x="1075765" y="4249444"/>
            <a:ext cx="3209364" cy="1975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+mn-lt"/>
              </a:rPr>
              <a:t>Chair</a:t>
            </a:r>
          </a:p>
          <a:p>
            <a:pPr algn="ctr"/>
            <a:r>
              <a:rPr lang="en-US" sz="2400" dirty="0">
                <a:latin typeface="+mn-lt"/>
              </a:rPr>
              <a:t>Nick Horton</a:t>
            </a: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  <a:p>
            <a:pPr algn="ctr"/>
            <a:r>
              <a:rPr lang="en-US" sz="2400" dirty="0">
                <a:latin typeface="+mn-lt"/>
              </a:rPr>
              <a:t>Discussant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Adam Molnar</a:t>
            </a:r>
          </a:p>
        </p:txBody>
      </p:sp>
    </p:spTree>
    <p:extLst>
      <p:ext uri="{BB962C8B-B14F-4D97-AF65-F5344CB8AC3E}">
        <p14:creationId xmlns:p14="http://schemas.microsoft.com/office/powerpoint/2010/main" val="39079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D97B9A-65A7-B44E-9CFB-9A25DEF22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53196"/>
            <a:ext cx="5157787" cy="82391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j-lt"/>
              </a:rPr>
              <a:t>Top Down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5B4E2AE-AA1C-A646-B230-7C1D0C071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6" y="1302577"/>
            <a:ext cx="5157787" cy="3684588"/>
          </a:xfrm>
        </p:spPr>
        <p:txBody>
          <a:bodyPr>
            <a:normAutofit/>
          </a:bodyPr>
          <a:lstStyle/>
          <a:p>
            <a:r>
              <a:rPr lang="en-US" sz="2400" dirty="0"/>
              <a:t>Statistical thinking for the era of big data and artificial intelligence: Toward understanding sustainability trends and issues for the future society (Orlando González)</a:t>
            </a:r>
          </a:p>
          <a:p>
            <a:r>
              <a:rPr lang="en-US" sz="2400" dirty="0"/>
              <a:t>International data science in schools project [</a:t>
            </a:r>
            <a:r>
              <a:rPr lang="en-US" sz="2400" dirty="0" err="1"/>
              <a:t>idssp.org</a:t>
            </a:r>
            <a:r>
              <a:rPr lang="en-US" sz="2400" dirty="0"/>
              <a:t>] </a:t>
            </a:r>
            <a:br>
              <a:rPr lang="en-US" sz="2400" dirty="0"/>
            </a:br>
            <a:r>
              <a:rPr lang="en-US" sz="2400" dirty="0"/>
              <a:t>(Neil Sheldon)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14CFD8-B992-0C48-B3EA-20783D91D6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47148" y="5701553"/>
            <a:ext cx="5183188" cy="711642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+mj-lt"/>
              </a:rPr>
              <a:t>Bottom Up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6CA56D7-A39B-6646-8854-AB60B034A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47148" y="1302577"/>
            <a:ext cx="5183188" cy="4398976"/>
          </a:xfrm>
        </p:spPr>
        <p:txBody>
          <a:bodyPr>
            <a:normAutofit/>
          </a:bodyPr>
          <a:lstStyle/>
          <a:p>
            <a:r>
              <a:rPr lang="en-US" sz="2400" dirty="0"/>
              <a:t>Data science education in secondary school: How to develop statistical reasoning when exploring data using CODAP (Daniel </a:t>
            </a:r>
            <a:r>
              <a:rPr lang="en-US" sz="2400" dirty="0" err="1"/>
              <a:t>Frischemeier</a:t>
            </a:r>
            <a:r>
              <a:rPr lang="en-US" sz="2400" dirty="0"/>
              <a:t>)</a:t>
            </a:r>
          </a:p>
          <a:p>
            <a:r>
              <a:rPr lang="en-US" sz="2400" dirty="0"/>
              <a:t>Data science education in secondary school: Teaching and learning decision trees with CODAP and </a:t>
            </a:r>
            <a:r>
              <a:rPr lang="en-US" sz="2400" dirty="0" err="1"/>
              <a:t>Jupyter</a:t>
            </a:r>
            <a:r>
              <a:rPr lang="en-US" sz="2400" dirty="0"/>
              <a:t> notebooks as an example of integrating machine learning into statistics education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 err="1"/>
              <a:t>Yannik</a:t>
            </a:r>
            <a:r>
              <a:rPr lang="en-US" sz="2400" dirty="0"/>
              <a:t> Fleischer, Rolf </a:t>
            </a:r>
            <a:r>
              <a:rPr lang="en-US" sz="2400" dirty="0" err="1"/>
              <a:t>Biehler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879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A65B-B3D1-4241-A8CF-76C7EC25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Different About Data Science?</a:t>
            </a: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C093B-D747-F549-9779-5E628B26F2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PPDAC (Wild &amp; </a:t>
            </a:r>
            <a:r>
              <a:rPr lang="en-US" dirty="0" err="1"/>
              <a:t>Pfannkuch</a:t>
            </a:r>
            <a:r>
              <a:rPr lang="en-US" dirty="0"/>
              <a:t>, 1999)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A533022-A21F-734D-B602-1DECB8668846}"/>
              </a:ext>
            </a:extLst>
          </p:cNvPr>
          <p:cNvSpPr/>
          <p:nvPr/>
        </p:nvSpPr>
        <p:spPr>
          <a:xfrm>
            <a:off x="2329840" y="2168478"/>
            <a:ext cx="1721223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Problem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3391C89-6F73-5646-95C0-25FC31B58CF1}"/>
              </a:ext>
            </a:extLst>
          </p:cNvPr>
          <p:cNvSpPr/>
          <p:nvPr/>
        </p:nvSpPr>
        <p:spPr>
          <a:xfrm>
            <a:off x="3897404" y="3183802"/>
            <a:ext cx="1719072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Plan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CC0A2B3-A947-B04B-99EC-31D911814CC1}"/>
              </a:ext>
            </a:extLst>
          </p:cNvPr>
          <p:cNvSpPr/>
          <p:nvPr/>
        </p:nvSpPr>
        <p:spPr>
          <a:xfrm>
            <a:off x="3395379" y="4401667"/>
            <a:ext cx="1719072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1BD287-037E-9D45-AB6E-EB17EF6C689F}"/>
              </a:ext>
            </a:extLst>
          </p:cNvPr>
          <p:cNvSpPr/>
          <p:nvPr/>
        </p:nvSpPr>
        <p:spPr>
          <a:xfrm>
            <a:off x="1143005" y="4401667"/>
            <a:ext cx="1719072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7528CEA-A401-FD43-9492-E6EEC7C3FCAE}"/>
              </a:ext>
            </a:extLst>
          </p:cNvPr>
          <p:cNvSpPr/>
          <p:nvPr/>
        </p:nvSpPr>
        <p:spPr>
          <a:xfrm>
            <a:off x="681317" y="3183803"/>
            <a:ext cx="1721224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0A940DDC-ED9C-884D-87A0-A0618342A1BD}"/>
              </a:ext>
            </a:extLst>
          </p:cNvPr>
          <p:cNvSpPr/>
          <p:nvPr/>
        </p:nvSpPr>
        <p:spPr>
          <a:xfrm rot="5400000">
            <a:off x="3971904" y="2455035"/>
            <a:ext cx="813816" cy="64008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>
            <a:extLst>
              <a:ext uri="{FF2B5EF4-FFF2-40B4-BE49-F238E27FC236}">
                <a16:creationId xmlns:a16="http://schemas.microsoft.com/office/drawing/2014/main" id="{33AD6EFF-70DD-814A-B7EA-AA47E86CCB03}"/>
              </a:ext>
            </a:extLst>
          </p:cNvPr>
          <p:cNvSpPr/>
          <p:nvPr/>
        </p:nvSpPr>
        <p:spPr>
          <a:xfrm>
            <a:off x="1682051" y="2340112"/>
            <a:ext cx="640080" cy="82296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835ACAD0-F181-C342-B25C-503E00CFD00B}"/>
              </a:ext>
            </a:extLst>
          </p:cNvPr>
          <p:cNvSpPr/>
          <p:nvPr/>
        </p:nvSpPr>
        <p:spPr>
          <a:xfrm>
            <a:off x="4357388" y="3829261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79543ED7-289A-E04A-BF87-E2931E0D9B1C}"/>
              </a:ext>
            </a:extLst>
          </p:cNvPr>
          <p:cNvSpPr/>
          <p:nvPr/>
        </p:nvSpPr>
        <p:spPr>
          <a:xfrm rot="10800000">
            <a:off x="1636331" y="3812496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27E8A60E-FFBD-E24C-904F-26006923DD62}"/>
              </a:ext>
            </a:extLst>
          </p:cNvPr>
          <p:cNvSpPr/>
          <p:nvPr/>
        </p:nvSpPr>
        <p:spPr>
          <a:xfrm>
            <a:off x="2862077" y="4563031"/>
            <a:ext cx="533302" cy="32272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A65B-B3D1-4241-A8CF-76C7EC25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Starting from Existing Unstructured Data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C093B-D747-F549-9779-5E628B26F2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Relationships, correlations, and graphs lead to potential questions.</a:t>
            </a:r>
          </a:p>
          <a:p>
            <a:r>
              <a:rPr lang="en-US" dirty="0"/>
              <a:t>Description before modeling,</a:t>
            </a:r>
            <a:br>
              <a:rPr lang="en-US" dirty="0"/>
            </a:br>
            <a:r>
              <a:rPr lang="en-US" dirty="0"/>
              <a:t>less naïve questions.</a:t>
            </a:r>
          </a:p>
          <a:p>
            <a:r>
              <a:rPr lang="en-US" dirty="0"/>
              <a:t>Exploratory Data Analysis</a:t>
            </a:r>
            <a:br>
              <a:rPr lang="en-US" dirty="0"/>
            </a:br>
            <a:r>
              <a:rPr lang="en-US" dirty="0"/>
              <a:t>(Tukey, 1977)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A533022-A21F-734D-B602-1DECB8668846}"/>
              </a:ext>
            </a:extLst>
          </p:cNvPr>
          <p:cNvSpPr/>
          <p:nvPr/>
        </p:nvSpPr>
        <p:spPr>
          <a:xfrm>
            <a:off x="2329840" y="2168478"/>
            <a:ext cx="1721223" cy="645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3391C89-6F73-5646-95C0-25FC31B58CF1}"/>
              </a:ext>
            </a:extLst>
          </p:cNvPr>
          <p:cNvSpPr/>
          <p:nvPr/>
        </p:nvSpPr>
        <p:spPr>
          <a:xfrm>
            <a:off x="3897404" y="3183802"/>
            <a:ext cx="1719072" cy="645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Exploration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CC0A2B3-A947-B04B-99EC-31D911814CC1}"/>
              </a:ext>
            </a:extLst>
          </p:cNvPr>
          <p:cNvSpPr/>
          <p:nvPr/>
        </p:nvSpPr>
        <p:spPr>
          <a:xfrm>
            <a:off x="3395379" y="4401667"/>
            <a:ext cx="1719072" cy="645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Question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1BD287-037E-9D45-AB6E-EB17EF6C689F}"/>
              </a:ext>
            </a:extLst>
          </p:cNvPr>
          <p:cNvSpPr/>
          <p:nvPr/>
        </p:nvSpPr>
        <p:spPr>
          <a:xfrm>
            <a:off x="1143005" y="4401667"/>
            <a:ext cx="1719072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7528CEA-A401-FD43-9492-E6EEC7C3FCAE}"/>
              </a:ext>
            </a:extLst>
          </p:cNvPr>
          <p:cNvSpPr/>
          <p:nvPr/>
        </p:nvSpPr>
        <p:spPr>
          <a:xfrm>
            <a:off x="681317" y="3183803"/>
            <a:ext cx="1721224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0A940DDC-ED9C-884D-87A0-A0618342A1BD}"/>
              </a:ext>
            </a:extLst>
          </p:cNvPr>
          <p:cNvSpPr/>
          <p:nvPr/>
        </p:nvSpPr>
        <p:spPr>
          <a:xfrm rot="5400000">
            <a:off x="3971904" y="2455035"/>
            <a:ext cx="813816" cy="64008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>
            <a:extLst>
              <a:ext uri="{FF2B5EF4-FFF2-40B4-BE49-F238E27FC236}">
                <a16:creationId xmlns:a16="http://schemas.microsoft.com/office/drawing/2014/main" id="{33AD6EFF-70DD-814A-B7EA-AA47E86CCB03}"/>
              </a:ext>
            </a:extLst>
          </p:cNvPr>
          <p:cNvSpPr/>
          <p:nvPr/>
        </p:nvSpPr>
        <p:spPr>
          <a:xfrm>
            <a:off x="1682051" y="2340112"/>
            <a:ext cx="640080" cy="82296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835ACAD0-F181-C342-B25C-503E00CFD00B}"/>
              </a:ext>
            </a:extLst>
          </p:cNvPr>
          <p:cNvSpPr/>
          <p:nvPr/>
        </p:nvSpPr>
        <p:spPr>
          <a:xfrm>
            <a:off x="4357388" y="3829261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79543ED7-289A-E04A-BF87-E2931E0D9B1C}"/>
              </a:ext>
            </a:extLst>
          </p:cNvPr>
          <p:cNvSpPr/>
          <p:nvPr/>
        </p:nvSpPr>
        <p:spPr>
          <a:xfrm rot="10800000">
            <a:off x="1636331" y="3812496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27E8A60E-FFBD-E24C-904F-26006923DD62}"/>
              </a:ext>
            </a:extLst>
          </p:cNvPr>
          <p:cNvSpPr/>
          <p:nvPr/>
        </p:nvSpPr>
        <p:spPr>
          <a:xfrm>
            <a:off x="2862077" y="4563031"/>
            <a:ext cx="533302" cy="32272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A65B-B3D1-4241-A8CF-76C7EC258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More About Data Collection   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9C093B-D747-F549-9779-5E628B26F27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  <a:p>
            <a:r>
              <a:rPr lang="en-US" dirty="0"/>
              <a:t>Data Management</a:t>
            </a:r>
          </a:p>
          <a:p>
            <a:r>
              <a:rPr lang="en-US" dirty="0"/>
              <a:t>Data Harvesting</a:t>
            </a:r>
          </a:p>
          <a:p>
            <a:r>
              <a:rPr lang="en-US" dirty="0"/>
              <a:t>Data Wrangling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A533022-A21F-734D-B602-1DECB8668846}"/>
              </a:ext>
            </a:extLst>
          </p:cNvPr>
          <p:cNvSpPr/>
          <p:nvPr/>
        </p:nvSpPr>
        <p:spPr>
          <a:xfrm>
            <a:off x="2329840" y="2168478"/>
            <a:ext cx="1721223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Problem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3391C89-6F73-5646-95C0-25FC31B58CF1}"/>
              </a:ext>
            </a:extLst>
          </p:cNvPr>
          <p:cNvSpPr/>
          <p:nvPr/>
        </p:nvSpPr>
        <p:spPr>
          <a:xfrm>
            <a:off x="3897404" y="3183802"/>
            <a:ext cx="1719072" cy="645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Gathering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CC0A2B3-A947-B04B-99EC-31D911814CC1}"/>
              </a:ext>
            </a:extLst>
          </p:cNvPr>
          <p:cNvSpPr/>
          <p:nvPr/>
        </p:nvSpPr>
        <p:spPr>
          <a:xfrm>
            <a:off x="3395379" y="4401667"/>
            <a:ext cx="1719072" cy="6454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Exploration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1BD287-037E-9D45-AB6E-EB17EF6C689F}"/>
              </a:ext>
            </a:extLst>
          </p:cNvPr>
          <p:cNvSpPr/>
          <p:nvPr/>
        </p:nvSpPr>
        <p:spPr>
          <a:xfrm>
            <a:off x="1143005" y="4401667"/>
            <a:ext cx="1719072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7528CEA-A401-FD43-9492-E6EEC7C3FCAE}"/>
              </a:ext>
            </a:extLst>
          </p:cNvPr>
          <p:cNvSpPr/>
          <p:nvPr/>
        </p:nvSpPr>
        <p:spPr>
          <a:xfrm>
            <a:off x="681317" y="3183803"/>
            <a:ext cx="1721224" cy="6454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12" name="Bent Arrow 11">
            <a:extLst>
              <a:ext uri="{FF2B5EF4-FFF2-40B4-BE49-F238E27FC236}">
                <a16:creationId xmlns:a16="http://schemas.microsoft.com/office/drawing/2014/main" id="{0A940DDC-ED9C-884D-87A0-A0618342A1BD}"/>
              </a:ext>
            </a:extLst>
          </p:cNvPr>
          <p:cNvSpPr/>
          <p:nvPr/>
        </p:nvSpPr>
        <p:spPr>
          <a:xfrm rot="5400000">
            <a:off x="3971904" y="2455035"/>
            <a:ext cx="813816" cy="64008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>
            <a:extLst>
              <a:ext uri="{FF2B5EF4-FFF2-40B4-BE49-F238E27FC236}">
                <a16:creationId xmlns:a16="http://schemas.microsoft.com/office/drawing/2014/main" id="{33AD6EFF-70DD-814A-B7EA-AA47E86CCB03}"/>
              </a:ext>
            </a:extLst>
          </p:cNvPr>
          <p:cNvSpPr/>
          <p:nvPr/>
        </p:nvSpPr>
        <p:spPr>
          <a:xfrm>
            <a:off x="1682051" y="2340112"/>
            <a:ext cx="640080" cy="822960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835ACAD0-F181-C342-B25C-503E00CFD00B}"/>
              </a:ext>
            </a:extLst>
          </p:cNvPr>
          <p:cNvSpPr/>
          <p:nvPr/>
        </p:nvSpPr>
        <p:spPr>
          <a:xfrm>
            <a:off x="4357388" y="3829261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79543ED7-289A-E04A-BF87-E2931E0D9B1C}"/>
              </a:ext>
            </a:extLst>
          </p:cNvPr>
          <p:cNvSpPr/>
          <p:nvPr/>
        </p:nvSpPr>
        <p:spPr>
          <a:xfrm rot="10800000">
            <a:off x="1636331" y="3812496"/>
            <a:ext cx="365760" cy="57240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Arrow 15">
            <a:extLst>
              <a:ext uri="{FF2B5EF4-FFF2-40B4-BE49-F238E27FC236}">
                <a16:creationId xmlns:a16="http://schemas.microsoft.com/office/drawing/2014/main" id="{27E8A60E-FFBD-E24C-904F-26006923DD62}"/>
              </a:ext>
            </a:extLst>
          </p:cNvPr>
          <p:cNvSpPr/>
          <p:nvPr/>
        </p:nvSpPr>
        <p:spPr>
          <a:xfrm>
            <a:off x="2862077" y="4563031"/>
            <a:ext cx="533302" cy="32272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5B025A-D0C0-6D43-98CF-5967B1CC25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0991" y="3181983"/>
            <a:ext cx="2735817" cy="292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8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E6C86-4B39-134F-B1FD-1695F478A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Two Cultures (</a:t>
            </a:r>
            <a:r>
              <a:rPr lang="en-US" b="1" dirty="0" err="1"/>
              <a:t>Breiman</a:t>
            </a:r>
            <a:r>
              <a:rPr lang="en-US" b="1" dirty="0"/>
              <a:t>, 2001)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18F74-4B78-E142-99DE-A73C78EEFE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4400" dirty="0"/>
              <a:t>Inference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Mathematics-based conclusions from a data model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Thought of as Statistics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4A48AA-CE51-7A44-A6BB-2E2F128A9B8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-US" sz="4400" dirty="0"/>
              <a:t>Prediction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Accuracy on a test set from algorithmic methods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Thought of as Data Science</a:t>
            </a:r>
          </a:p>
        </p:txBody>
      </p:sp>
    </p:spTree>
    <p:extLst>
      <p:ext uri="{BB962C8B-B14F-4D97-AF65-F5344CB8AC3E}">
        <p14:creationId xmlns:p14="http://schemas.microsoft.com/office/powerpoint/2010/main" val="2004226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0349-6F44-3C42-8B3B-9EDE20126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REAL Two Cultures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809372-CE06-2146-A2B3-302EAF7B0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92857"/>
            <a:ext cx="5157787" cy="823912"/>
          </a:xfrm>
        </p:spPr>
        <p:txBody>
          <a:bodyPr>
            <a:normAutofit/>
          </a:bodyPr>
          <a:lstStyle/>
          <a:p>
            <a:r>
              <a:rPr lang="en-US" sz="3600" b="0" dirty="0"/>
              <a:t>Mathematics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EB6F54F-2AED-634F-B152-5580DC3226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15720"/>
          <a:stretch/>
        </p:blipFill>
        <p:spPr>
          <a:xfrm>
            <a:off x="351338" y="2329841"/>
            <a:ext cx="5646237" cy="3210348"/>
          </a:xfr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EB1536-8958-F546-9552-7491937D6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92857"/>
            <a:ext cx="5183188" cy="823912"/>
          </a:xfrm>
        </p:spPr>
        <p:txBody>
          <a:bodyPr>
            <a:normAutofit/>
          </a:bodyPr>
          <a:lstStyle/>
          <a:p>
            <a:r>
              <a:rPr lang="en-US" sz="3600" b="0" dirty="0"/>
              <a:t>Data Reality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95BFACDB-74DE-EF4B-87A0-44EE95DCE89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b="15445"/>
          <a:stretch/>
        </p:blipFill>
        <p:spPr>
          <a:xfrm>
            <a:off x="6172200" y="2329841"/>
            <a:ext cx="5700874" cy="3210347"/>
          </a:xfrm>
        </p:spPr>
      </p:pic>
    </p:spTree>
    <p:extLst>
      <p:ext uri="{BB962C8B-B14F-4D97-AF65-F5344CB8AC3E}">
        <p14:creationId xmlns:p14="http://schemas.microsoft.com/office/powerpoint/2010/main" val="4928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4DA7322-6D2A-3C44-8851-005EABBD3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Curriculum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3A7DDA9-A67F-524A-9234-D363B9E5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Audience: Data Literacy, Data Skills</a:t>
            </a:r>
            <a:r>
              <a:rPr lang="en-US"/>
              <a:t>, Data Science</a:t>
            </a:r>
            <a:endParaRPr lang="en-US" dirty="0"/>
          </a:p>
          <a:p>
            <a:r>
              <a:rPr lang="en-US" dirty="0"/>
              <a:t>Technology: CODAP, </a:t>
            </a:r>
            <a:r>
              <a:rPr lang="en-US" dirty="0" err="1"/>
              <a:t>Juypter</a:t>
            </a:r>
            <a:r>
              <a:rPr lang="en-US" dirty="0"/>
              <a:t>, </a:t>
            </a:r>
            <a:r>
              <a:rPr lang="en-US" dirty="0" err="1"/>
              <a:t>iNZight</a:t>
            </a:r>
            <a:r>
              <a:rPr lang="en-US" dirty="0"/>
              <a:t>, Python, R</a:t>
            </a:r>
          </a:p>
          <a:p>
            <a:r>
              <a:rPr lang="en-US" dirty="0"/>
              <a:t>Topics: Classification vs regression, Cost functions, Amount of math</a:t>
            </a:r>
          </a:p>
          <a:p>
            <a:r>
              <a:rPr lang="en-US" dirty="0"/>
              <a:t>Helping students create questions and analyze results</a:t>
            </a:r>
          </a:p>
          <a:p>
            <a:r>
              <a:rPr lang="en-US" dirty="0"/>
              <a:t>Evaluation of success?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3518B94-F020-A34D-A459-826C0747F6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60" r="15636"/>
          <a:stretch/>
        </p:blipFill>
        <p:spPr>
          <a:xfrm>
            <a:off x="7835153" y="4038730"/>
            <a:ext cx="2796988" cy="235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4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291</Words>
  <Application>Microsoft Macintosh PowerPoint</Application>
  <PresentationFormat>Widescreen</PresentationFormat>
  <Paragraphs>55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Topic 3 The Influence of Data Science  on the School Curriculum  and Introductory Statistics Courses</vt:lpstr>
      <vt:lpstr>PowerPoint Presentation</vt:lpstr>
      <vt:lpstr>What’s Different About Data Science? </vt:lpstr>
      <vt:lpstr>Starting from Existing Unstructured Data</vt:lpstr>
      <vt:lpstr>More About Data Collection    </vt:lpstr>
      <vt:lpstr>The Two Cultures (Breiman, 2001)</vt:lpstr>
      <vt:lpstr>The REAL Two Cultures</vt:lpstr>
      <vt:lpstr>Building Curriculum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3 Session 1 The influence of data science on the school curriculum and introductory statistics courses </dc:title>
  <dc:creator>R. Adam Molnar</dc:creator>
  <cp:lastModifiedBy>R. Adam Molnar</cp:lastModifiedBy>
  <cp:revision>38</cp:revision>
  <cp:lastPrinted>2020-07-12T04:36:21Z</cp:lastPrinted>
  <dcterms:created xsi:type="dcterms:W3CDTF">2020-07-07T10:12:50Z</dcterms:created>
  <dcterms:modified xsi:type="dcterms:W3CDTF">2020-07-12T12:50:53Z</dcterms:modified>
</cp:coreProperties>
</file>