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61" r:id="rId3"/>
    <p:sldId id="263" r:id="rId4"/>
    <p:sldId id="273" r:id="rId5"/>
    <p:sldId id="274" r:id="rId6"/>
    <p:sldId id="264" r:id="rId7"/>
    <p:sldId id="260" r:id="rId8"/>
    <p:sldId id="271" r:id="rId9"/>
    <p:sldId id="272" r:id="rId10"/>
    <p:sldId id="262" r:id="rId11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7211" autoAdjust="0"/>
  </p:normalViewPr>
  <p:slideViewPr>
    <p:cSldViewPr snapToGrid="0">
      <p:cViewPr varScale="1">
        <p:scale>
          <a:sx n="148" d="100"/>
          <a:sy n="148" d="100"/>
        </p:scale>
        <p:origin x="114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03463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1224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037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8b7489a67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8b7489a67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508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9264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9067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studnet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7962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9701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b7489a67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b7489a67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212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3001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6391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3350" y="4244575"/>
            <a:ext cx="1020900" cy="6352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8" y="76073"/>
            <a:ext cx="8520592" cy="30751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3200" dirty="0">
                <a:solidFill>
                  <a:srgbClr val="0B5394"/>
                </a:solidFill>
              </a:rPr>
              <a:t>Welcome to Topic </a:t>
            </a:r>
            <a:r>
              <a:rPr lang="en" sz="3200" dirty="0">
                <a:solidFill>
                  <a:srgbClr val="666666"/>
                </a:solidFill>
              </a:rPr>
              <a:t>4: </a:t>
            </a:r>
            <a:br>
              <a:rPr lang="en" sz="3200" dirty="0">
                <a:solidFill>
                  <a:srgbClr val="666666"/>
                </a:solidFill>
              </a:rPr>
            </a:br>
            <a:r>
              <a:rPr lang="en-US" sz="3200" dirty="0"/>
              <a:t>Increasing power of technology and its use for doing statistics and for enhancing learning and understanding of key statistical concepts</a:t>
            </a:r>
            <a:br>
              <a:rPr lang="en" sz="3200" dirty="0">
                <a:solidFill>
                  <a:srgbClr val="666666"/>
                </a:solidFill>
              </a:rPr>
            </a:br>
            <a:endParaRPr sz="2000" dirty="0">
              <a:solidFill>
                <a:srgbClr val="666666"/>
              </a:solidFill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11708" y="3217075"/>
            <a:ext cx="8520600" cy="8509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" sz="2400" dirty="0">
                <a:solidFill>
                  <a:srgbClr val="1C4587"/>
                </a:solidFill>
              </a:rPr>
              <a:t>Discussant: </a:t>
            </a:r>
            <a:r>
              <a:rPr lang="en-US" sz="2400" dirty="0"/>
              <a:t>Rolf </a:t>
            </a:r>
            <a:r>
              <a:rPr lang="en-US" sz="2400" dirty="0" err="1"/>
              <a:t>Biehler</a:t>
            </a:r>
            <a:endParaRPr sz="2400" dirty="0">
              <a:solidFill>
                <a:srgbClr val="1C4587"/>
              </a:solidFill>
            </a:endParaRPr>
          </a:p>
          <a:p>
            <a:pPr marL="0" lvl="0" indent="0"/>
            <a:r>
              <a:rPr lang="en" sz="2400" dirty="0">
                <a:solidFill>
                  <a:srgbClr val="1C4587"/>
                </a:solidFill>
              </a:rPr>
              <a:t>Chair: </a:t>
            </a:r>
            <a:r>
              <a:rPr lang="en-US" sz="2400" dirty="0" err="1"/>
              <a:t>Genelyn</a:t>
            </a:r>
            <a:r>
              <a:rPr lang="en-US" sz="2400" dirty="0"/>
              <a:t> </a:t>
            </a:r>
            <a:r>
              <a:rPr lang="en-US" sz="2400" dirty="0" err="1"/>
              <a:t>Sarte</a:t>
            </a:r>
            <a:endParaRPr sz="2400" dirty="0">
              <a:solidFill>
                <a:srgbClr val="1C4587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920450" y="4133900"/>
            <a:ext cx="5343300" cy="1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rgbClr val="1C4587"/>
                </a:solidFill>
              </a:rPr>
              <a:t>IASE Roundtable Conference 2020</a:t>
            </a:r>
            <a:endParaRPr sz="1500" dirty="0">
              <a:solidFill>
                <a:srgbClr val="1C4587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rgbClr val="1C4587"/>
                </a:solidFill>
              </a:rPr>
              <a:t>New Skills in the Changing World of Statistics Education</a:t>
            </a:r>
            <a:endParaRPr sz="1500" dirty="0">
              <a:solidFill>
                <a:srgbClr val="1C4587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rgbClr val="1C4587"/>
                </a:solidFill>
              </a:rPr>
              <a:t>6-12 July 2020, Virtual Conference</a:t>
            </a:r>
            <a:endParaRPr sz="1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4.bp.blogspot.com/-0kedW4Sh3HY/UiLImy6EuxI/AAAAAAAAAac/67731NLlSkQ/s1600/Thank-You-word-cloud-1024x7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07" y="-495299"/>
            <a:ext cx="6877711" cy="531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11700" y="4057649"/>
            <a:ext cx="8520600" cy="511225"/>
          </a:xfrm>
        </p:spPr>
        <p:txBody>
          <a:bodyPr/>
          <a:lstStyle/>
          <a:p>
            <a:pPr marL="114300" indent="0" algn="ctr">
              <a:buNone/>
            </a:pPr>
            <a:r>
              <a:rPr lang="en-US" sz="2800" dirty="0" err="1">
                <a:solidFill>
                  <a:srgbClr val="7030A0"/>
                </a:solidFill>
              </a:rPr>
              <a:t>Maraming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salamat</a:t>
            </a:r>
            <a:r>
              <a:rPr lang="en-US" sz="2800" dirty="0">
                <a:solidFill>
                  <a:srgbClr val="7030A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15911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1600" b="1" dirty="0">
                <a:solidFill>
                  <a:schemeClr val="bg2"/>
                </a:solidFill>
              </a:rPr>
              <a:t>Session 1 </a:t>
            </a:r>
            <a:r>
              <a:rPr lang="en-US" sz="1600" b="1" dirty="0">
                <a:solidFill>
                  <a:schemeClr val="bg2"/>
                </a:solidFill>
              </a:rPr>
              <a:t>Thursday July 9, 8:00-9:00 GMT </a:t>
            </a:r>
            <a:endParaRPr sz="1600" b="1" dirty="0">
              <a:solidFill>
                <a:schemeClr val="bg2"/>
              </a:solidFill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067529"/>
            <a:ext cx="8520600" cy="35013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en-US" b="1" i="1" dirty="0"/>
              <a:t>Topic 4</a:t>
            </a:r>
            <a:r>
              <a:rPr lang="en-US" dirty="0"/>
              <a:t>: Increasing power of technology and its use for doing statistics and for enhancing learning and understanding of key statistical concepts</a:t>
            </a:r>
          </a:p>
          <a:p>
            <a:pPr marL="0" lvl="0" indent="0">
              <a:spcAft>
                <a:spcPts val="1600"/>
              </a:spcAft>
              <a:buNone/>
            </a:pPr>
            <a:endParaRPr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69561" y="2154154"/>
          <a:ext cx="8251475" cy="2620571"/>
        </p:xfrm>
        <a:graphic>
          <a:graphicData uri="http://schemas.openxmlformats.org/drawingml/2006/table">
            <a:tbl>
              <a:tblPr/>
              <a:tblGrid>
                <a:gridCol w="5529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1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718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Title</a:t>
                      </a:r>
                      <a:endParaRPr lang="en-US" sz="2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19236" marR="19236" marT="19236" marB="19236" anchor="ctr">
                    <a:lnL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Presenter</a:t>
                      </a:r>
                      <a:endParaRPr lang="en-US" sz="2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19236" marR="19236" marT="19236" marB="19236" anchor="ctr">
                    <a:lnL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0187"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Enabling statistics undergrads of developing countries to take their first steps toward data science through mobile applications</a:t>
                      </a:r>
                      <a:endParaRPr lang="en-US" sz="2000" dirty="0">
                        <a:effectLst/>
                      </a:endParaRPr>
                    </a:p>
                  </a:txBody>
                  <a:tcPr marL="19236" marR="19236" marT="19236" marB="19236" anchor="ctr">
                    <a:lnL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Saleha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Naghmi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Habibullah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(Pakistan)</a:t>
                      </a:r>
                      <a:endParaRPr lang="en-US" sz="2000" dirty="0">
                        <a:effectLst/>
                      </a:endParaRPr>
                    </a:p>
                  </a:txBody>
                  <a:tcPr marL="19236" marR="19236" marT="19236" marB="19236" anchor="ctr">
                    <a:lnL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7112"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Zealand Teachers' Perceptions when Hearing Waiting-Time Distributions</a:t>
                      </a:r>
                      <a:endParaRPr lang="en-US" sz="2000" dirty="0">
                        <a:effectLst/>
                      </a:endParaRPr>
                    </a:p>
                  </a:txBody>
                  <a:tcPr marL="19236" marR="19236" marT="19236" marB="19236" anchor="ctr">
                    <a:lnL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Stephanie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Budgett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(New Zealand)</a:t>
                      </a:r>
                      <a:endParaRPr lang="en-US" sz="2000" dirty="0">
                        <a:effectLst/>
                      </a:endParaRPr>
                    </a:p>
                  </a:txBody>
                  <a:tcPr marL="19236" marR="19236" marT="19236" marB="19236" anchor="ctr">
                    <a:lnL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314825" y="11525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396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D200E7-7EC2-8743-825B-15946AC86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Paper by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Saleha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Naghmi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Habibullah (Pakistan)</a:t>
            </a:r>
            <a:br>
              <a:rPr lang="en-US" sz="2000" dirty="0"/>
            </a:br>
            <a:endParaRPr lang="de-DE" sz="20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6368C8F-8A43-0B48-A4C9-26F5673C6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919561"/>
            <a:ext cx="8520600" cy="399102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de-DE" dirty="0"/>
              <a:t>A </a:t>
            </a:r>
            <a:r>
              <a:rPr lang="de-DE" dirty="0" err="1"/>
              <a:t>major</a:t>
            </a:r>
            <a:r>
              <a:rPr lang="de-DE" dirty="0"/>
              <a:t> </a:t>
            </a:r>
            <a:r>
              <a:rPr lang="de-DE" dirty="0" err="1"/>
              <a:t>concern</a:t>
            </a:r>
            <a:endParaRPr lang="de-DE" dirty="0"/>
          </a:p>
          <a:p>
            <a:pPr marL="114300" indent="0">
              <a:buNone/>
            </a:pPr>
            <a:endParaRPr lang="de-DE" dirty="0"/>
          </a:p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support</a:t>
            </a:r>
            <a:r>
              <a:rPr lang="de-DE" dirty="0"/>
              <a:t> </a:t>
            </a:r>
            <a:r>
              <a:rPr lang="de-DE" dirty="0" err="1"/>
              <a:t>learners</a:t>
            </a:r>
            <a:r>
              <a:rPr lang="de-DE" dirty="0"/>
              <a:t> in </a:t>
            </a:r>
            <a:r>
              <a:rPr lang="de-DE" dirty="0" err="1"/>
              <a:t>developing</a:t>
            </a:r>
            <a:r>
              <a:rPr lang="de-DE" dirty="0"/>
              <a:t> countries?</a:t>
            </a:r>
          </a:p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content</a:t>
            </a:r>
            <a:r>
              <a:rPr lang="de-DE" dirty="0"/>
              <a:t> in „</a:t>
            </a:r>
            <a:r>
              <a:rPr lang="de-DE" dirty="0" err="1"/>
              <a:t>Introduction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Data Science“ </a:t>
            </a:r>
            <a:r>
              <a:rPr lang="de-DE" dirty="0" err="1"/>
              <a:t>courses</a:t>
            </a:r>
            <a:endParaRPr lang="de-DE" dirty="0"/>
          </a:p>
          <a:p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kind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technology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affordable</a:t>
            </a:r>
            <a:r>
              <a:rPr lang="de-DE" dirty="0"/>
              <a:t>?</a:t>
            </a:r>
          </a:p>
          <a:p>
            <a:pPr lvl="1"/>
            <a:r>
              <a:rPr lang="de-DE" dirty="0" err="1"/>
              <a:t>By</a:t>
            </a:r>
            <a:r>
              <a:rPr lang="de-DE" dirty="0"/>
              <a:t> individual </a:t>
            </a:r>
            <a:r>
              <a:rPr lang="de-DE" dirty="0" err="1"/>
              <a:t>students</a:t>
            </a:r>
            <a:endParaRPr lang="de-DE" dirty="0"/>
          </a:p>
          <a:p>
            <a:pPr lvl="1"/>
            <a:r>
              <a:rPr lang="de-DE" dirty="0"/>
              <a:t>In </a:t>
            </a:r>
            <a:r>
              <a:rPr lang="de-DE" dirty="0" err="1"/>
              <a:t>computer</a:t>
            </a:r>
            <a:r>
              <a:rPr lang="de-DE" dirty="0"/>
              <a:t> </a:t>
            </a:r>
            <a:r>
              <a:rPr lang="de-DE" dirty="0" err="1"/>
              <a:t>labs</a:t>
            </a:r>
            <a:r>
              <a:rPr lang="de-DE" dirty="0"/>
              <a:t> in </a:t>
            </a:r>
            <a:r>
              <a:rPr lang="de-DE" dirty="0" err="1"/>
              <a:t>universities</a:t>
            </a:r>
            <a:endParaRPr lang="de-DE" dirty="0"/>
          </a:p>
          <a:p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reference</a:t>
            </a:r>
            <a:endParaRPr lang="de-DE" dirty="0"/>
          </a:p>
          <a:p>
            <a:pPr lvl="1"/>
            <a:r>
              <a:rPr lang="de-DE" dirty="0"/>
              <a:t>National </a:t>
            </a:r>
            <a:r>
              <a:rPr lang="de-DE" dirty="0" err="1"/>
              <a:t>Academies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Sciences</a:t>
            </a:r>
            <a:r>
              <a:rPr lang="de-DE" dirty="0"/>
              <a:t>, Engineering,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Medicine</a:t>
            </a:r>
            <a:r>
              <a:rPr lang="de-DE" dirty="0"/>
              <a:t> (2018). </a:t>
            </a:r>
            <a:r>
              <a:rPr lang="de-DE" i="1" dirty="0"/>
              <a:t>Data Science </a:t>
            </a:r>
            <a:r>
              <a:rPr lang="de-DE" i="1" dirty="0" err="1"/>
              <a:t>for</a:t>
            </a:r>
            <a:r>
              <a:rPr lang="de-DE" i="1" dirty="0"/>
              <a:t> </a:t>
            </a:r>
            <a:r>
              <a:rPr lang="de-DE" i="1" dirty="0" err="1"/>
              <a:t>Undergraduates</a:t>
            </a:r>
            <a:r>
              <a:rPr lang="de-DE" i="1" dirty="0"/>
              <a:t>: </a:t>
            </a:r>
            <a:r>
              <a:rPr lang="de-DE" i="1" dirty="0" err="1"/>
              <a:t>Opportunities</a:t>
            </a:r>
            <a:r>
              <a:rPr lang="de-DE" i="1" dirty="0"/>
              <a:t> </a:t>
            </a:r>
            <a:r>
              <a:rPr lang="de-DE" i="1" dirty="0" err="1"/>
              <a:t>and</a:t>
            </a:r>
            <a:r>
              <a:rPr lang="de-DE" i="1" dirty="0"/>
              <a:t> Options. </a:t>
            </a:r>
            <a:r>
              <a:rPr lang="de-DE" dirty="0"/>
              <a:t>Washington, DC: The National </a:t>
            </a:r>
            <a:r>
              <a:rPr lang="de-DE" dirty="0" err="1"/>
              <a:t>Academies</a:t>
            </a:r>
            <a:r>
              <a:rPr lang="de-DE" dirty="0"/>
              <a:t> Press. 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264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D200E7-7EC2-8743-825B-15946AC86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Paper by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Saleha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Naghmi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Habibullah (Pakistan)</a:t>
            </a:r>
            <a:br>
              <a:rPr lang="en-US" sz="2000" dirty="0"/>
            </a:br>
            <a:endParaRPr lang="de-DE" sz="20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6368C8F-8A43-0B48-A4C9-26F5673C6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9338" y="902308"/>
            <a:ext cx="8520600" cy="399102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purposes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mobile </a:t>
            </a:r>
            <a:r>
              <a:rPr lang="de-DE" dirty="0" err="1"/>
              <a:t>apps</a:t>
            </a:r>
            <a:r>
              <a:rPr lang="de-DE" dirty="0"/>
              <a:t> </a:t>
            </a:r>
            <a:r>
              <a:rPr lang="de-DE" dirty="0" err="1"/>
              <a:t>suited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, </a:t>
            </a:r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limitations</a:t>
            </a:r>
            <a:r>
              <a:rPr lang="de-DE" dirty="0"/>
              <a:t>?</a:t>
            </a:r>
          </a:p>
          <a:p>
            <a:r>
              <a:rPr lang="de-DE" dirty="0"/>
              <a:t>Promising </a:t>
            </a:r>
            <a:r>
              <a:rPr lang="de-DE" dirty="0" err="1"/>
              <a:t>applications</a:t>
            </a:r>
            <a:endParaRPr lang="de-DE" dirty="0"/>
          </a:p>
          <a:p>
            <a:pPr lvl="1"/>
            <a:r>
              <a:rPr lang="de-DE" dirty="0" err="1"/>
              <a:t>small</a:t>
            </a:r>
            <a:r>
              <a:rPr lang="de-DE" dirty="0"/>
              <a:t> </a:t>
            </a:r>
            <a:r>
              <a:rPr lang="de-DE" dirty="0" err="1"/>
              <a:t>interactive</a:t>
            </a:r>
            <a:r>
              <a:rPr lang="de-DE" dirty="0"/>
              <a:t> </a:t>
            </a:r>
            <a:r>
              <a:rPr lang="de-DE" dirty="0" err="1"/>
              <a:t>learning</a:t>
            </a:r>
            <a:r>
              <a:rPr lang="de-DE" dirty="0"/>
              <a:t> </a:t>
            </a:r>
            <a:r>
              <a:rPr lang="de-DE" dirty="0" err="1"/>
              <a:t>enviroments</a:t>
            </a:r>
            <a:endParaRPr lang="de-DE" dirty="0"/>
          </a:p>
          <a:p>
            <a:pPr lvl="1"/>
            <a:r>
              <a:rPr lang="de-DE" dirty="0"/>
              <a:t>Tutorial </a:t>
            </a:r>
            <a:r>
              <a:rPr lang="de-DE" dirty="0" err="1"/>
              <a:t>videos</a:t>
            </a:r>
            <a:endParaRPr lang="de-DE" dirty="0"/>
          </a:p>
          <a:p>
            <a:pPr lvl="1"/>
            <a:r>
              <a:rPr lang="de-DE" dirty="0"/>
              <a:t>Interactive </a:t>
            </a:r>
            <a:r>
              <a:rPr lang="de-DE" dirty="0" err="1"/>
              <a:t>texts</a:t>
            </a:r>
            <a:endParaRPr lang="de-DE" dirty="0"/>
          </a:p>
          <a:p>
            <a:r>
              <a:rPr lang="de-DE" dirty="0" err="1"/>
              <a:t>Difficulties</a:t>
            </a:r>
            <a:endParaRPr lang="de-DE" dirty="0"/>
          </a:p>
          <a:p>
            <a:pPr lvl="1"/>
            <a:r>
              <a:rPr lang="de-DE" dirty="0"/>
              <a:t>Data </a:t>
            </a:r>
            <a:r>
              <a:rPr lang="de-DE" dirty="0" err="1"/>
              <a:t>preparation</a:t>
            </a:r>
            <a:r>
              <a:rPr lang="de-DE" dirty="0"/>
              <a:t>, heavy </a:t>
            </a:r>
            <a:r>
              <a:rPr lang="de-DE" dirty="0" err="1"/>
              <a:t>graphical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multiple </a:t>
            </a:r>
            <a:r>
              <a:rPr lang="de-DE" dirty="0" err="1"/>
              <a:t>displays</a:t>
            </a:r>
            <a:endParaRPr lang="de-DE" dirty="0"/>
          </a:p>
          <a:p>
            <a:pPr lvl="1"/>
            <a:r>
              <a:rPr lang="de-DE" dirty="0" err="1"/>
              <a:t>Reproducible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notebooks</a:t>
            </a:r>
            <a:r>
              <a:rPr lang="de-DE" dirty="0"/>
              <a:t> (</a:t>
            </a:r>
            <a:r>
              <a:rPr lang="de-DE" dirty="0" err="1"/>
              <a:t>Jupyter</a:t>
            </a:r>
            <a:r>
              <a:rPr lang="de-DE" dirty="0"/>
              <a:t> / Python; R/</a:t>
            </a:r>
            <a:r>
              <a:rPr lang="de-DE" dirty="0" err="1"/>
              <a:t>markdown</a:t>
            </a:r>
            <a:r>
              <a:rPr lang="de-DE" dirty="0"/>
              <a:t>)</a:t>
            </a:r>
          </a:p>
          <a:p>
            <a:r>
              <a:rPr lang="de-DE" dirty="0" err="1"/>
              <a:t>Affordances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constraints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different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tablet</a:t>
            </a:r>
            <a:r>
              <a:rPr lang="de-DE" dirty="0"/>
              <a:t> </a:t>
            </a:r>
            <a:r>
              <a:rPr lang="de-DE" dirty="0" err="1"/>
              <a:t>computers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2164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D200E7-7EC2-8743-825B-15946AC86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Paper by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Saleha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Naghmi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Habibullah (Pakistan)</a:t>
            </a:r>
            <a:br>
              <a:rPr lang="en-US" sz="2000" dirty="0"/>
            </a:br>
            <a:endParaRPr lang="de-DE" sz="20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6368C8F-8A43-0B48-A4C9-26F5673C6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9338" y="1017725"/>
            <a:ext cx="8520600" cy="399102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de-DE" sz="2400" dirty="0" err="1"/>
              <a:t>Challenges</a:t>
            </a:r>
            <a:r>
              <a:rPr lang="de-DE" sz="2400" dirty="0"/>
              <a:t> not </a:t>
            </a:r>
            <a:r>
              <a:rPr lang="de-DE" sz="2400" dirty="0" err="1"/>
              <a:t>only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developing</a:t>
            </a:r>
            <a:r>
              <a:rPr lang="de-DE" sz="2400" dirty="0"/>
              <a:t> countries</a:t>
            </a:r>
          </a:p>
          <a:p>
            <a:pPr marL="114300" indent="0">
              <a:buNone/>
            </a:pPr>
            <a:endParaRPr lang="de-DE" sz="2400" dirty="0"/>
          </a:p>
          <a:p>
            <a:r>
              <a:rPr lang="de-DE" sz="2400" dirty="0"/>
              <a:t>Access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technology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  <a:r>
              <a:rPr lang="de-DE" sz="2400" dirty="0" err="1"/>
              <a:t>students</a:t>
            </a:r>
            <a:endParaRPr lang="de-DE" sz="2400" dirty="0"/>
          </a:p>
          <a:p>
            <a:r>
              <a:rPr lang="de-DE" sz="2400" dirty="0" err="1"/>
              <a:t>Designing</a:t>
            </a:r>
            <a:r>
              <a:rPr lang="de-DE" sz="2400" dirty="0"/>
              <a:t> </a:t>
            </a:r>
            <a:r>
              <a:rPr lang="de-DE" sz="2400" dirty="0" err="1"/>
              <a:t>support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students</a:t>
            </a:r>
            <a:r>
              <a:rPr lang="de-DE" sz="2400" dirty="0"/>
              <a:t>‘ </a:t>
            </a:r>
            <a:r>
              <a:rPr lang="de-DE" sz="2400" dirty="0" err="1"/>
              <a:t>learning</a:t>
            </a:r>
            <a:r>
              <a:rPr lang="de-DE" sz="2400" dirty="0"/>
              <a:t> an </a:t>
            </a:r>
            <a:r>
              <a:rPr lang="de-DE" sz="2400" dirty="0" err="1"/>
              <a:t>adequate</a:t>
            </a:r>
            <a:r>
              <a:rPr lang="de-DE" sz="2400" dirty="0"/>
              <a:t> </a:t>
            </a:r>
            <a:r>
              <a:rPr lang="de-DE" sz="2400" dirty="0" err="1"/>
              <a:t>use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technology</a:t>
            </a:r>
            <a:r>
              <a:rPr lang="de-DE" sz="2400" dirty="0"/>
              <a:t> </a:t>
            </a:r>
          </a:p>
          <a:p>
            <a:r>
              <a:rPr lang="de-DE" sz="2400" dirty="0" err="1"/>
              <a:t>Designing</a:t>
            </a:r>
            <a:r>
              <a:rPr lang="de-DE" sz="2400" dirty="0"/>
              <a:t> </a:t>
            </a:r>
            <a:r>
              <a:rPr lang="de-DE" sz="2400" dirty="0" err="1"/>
              <a:t>learning</a:t>
            </a:r>
            <a:r>
              <a:rPr lang="de-DE" sz="2400" dirty="0"/>
              <a:t> </a:t>
            </a:r>
            <a:r>
              <a:rPr lang="de-DE" sz="2400" dirty="0" err="1"/>
              <a:t>environments</a:t>
            </a:r>
            <a:r>
              <a:rPr lang="de-DE" sz="2400" dirty="0"/>
              <a:t> in </a:t>
            </a:r>
            <a:r>
              <a:rPr lang="de-DE" sz="2400" dirty="0" err="1"/>
              <a:t>which</a:t>
            </a:r>
            <a:r>
              <a:rPr lang="de-DE" sz="2400" dirty="0"/>
              <a:t> </a:t>
            </a:r>
            <a:r>
              <a:rPr lang="de-DE" sz="2400" dirty="0" err="1"/>
              <a:t>technology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integrated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0258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9F84A1-F910-C441-88AE-F7D481269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/>
              <a:t>Paper </a:t>
            </a:r>
            <a:r>
              <a:rPr lang="de-DE" sz="2000" dirty="0" err="1"/>
              <a:t>by</a:t>
            </a:r>
            <a:r>
              <a:rPr lang="de-DE" sz="2000" dirty="0"/>
              <a:t> Amy </a:t>
            </a:r>
            <a:r>
              <a:rPr lang="de-DE" sz="2000" dirty="0" err="1"/>
              <a:t>Renelle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Stephanie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Budgett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(New Zealand) </a:t>
            </a:r>
            <a:br>
              <a:rPr lang="de-DE" sz="2000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EFB6353-D4F6-5545-B525-74D91D4CDE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de-DE" dirty="0"/>
              <a:t>New </a:t>
            </a:r>
            <a:r>
              <a:rPr lang="de-DE" dirty="0" err="1"/>
              <a:t>idea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technology</a:t>
            </a:r>
            <a:r>
              <a:rPr lang="de-DE" dirty="0"/>
              <a:t>: </a:t>
            </a:r>
          </a:p>
          <a:p>
            <a:pPr marL="114300" indent="0">
              <a:buNone/>
            </a:pP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sound</a:t>
            </a:r>
            <a:r>
              <a:rPr lang="de-DE" dirty="0"/>
              <a:t>: „</a:t>
            </a:r>
            <a:r>
              <a:rPr lang="de-DE" dirty="0" err="1"/>
              <a:t>hearing</a:t>
            </a:r>
            <a:r>
              <a:rPr lang="de-DE" dirty="0"/>
              <a:t> </a:t>
            </a:r>
            <a:r>
              <a:rPr lang="de-DE" dirty="0" err="1"/>
              <a:t>randomness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hearing</a:t>
            </a:r>
            <a:r>
              <a:rPr lang="de-DE" dirty="0"/>
              <a:t> different </a:t>
            </a:r>
            <a:r>
              <a:rPr lang="de-DE" dirty="0" err="1"/>
              <a:t>kinds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distributions</a:t>
            </a:r>
            <a:r>
              <a:rPr lang="de-DE" dirty="0"/>
              <a:t>“</a:t>
            </a:r>
          </a:p>
          <a:p>
            <a:pPr marL="114300" indent="0">
              <a:buNone/>
            </a:pPr>
            <a:endParaRPr lang="de-DE" dirty="0"/>
          </a:p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kind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comparative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designed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find out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contribution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sound</a:t>
            </a:r>
            <a:r>
              <a:rPr lang="de-DE" dirty="0"/>
              <a:t> in </a:t>
            </a:r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in </a:t>
            </a:r>
            <a:r>
              <a:rPr lang="de-DE" dirty="0" err="1"/>
              <a:t>addition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(traditional) </a:t>
            </a:r>
            <a:r>
              <a:rPr lang="de-DE" dirty="0" err="1"/>
              <a:t>interactive</a:t>
            </a:r>
            <a:r>
              <a:rPr lang="de-DE" dirty="0"/>
              <a:t> </a:t>
            </a:r>
            <a:r>
              <a:rPr lang="de-DE" dirty="0" err="1"/>
              <a:t>representations</a:t>
            </a:r>
            <a:r>
              <a:rPr lang="de-DE" dirty="0"/>
              <a:t>?</a:t>
            </a:r>
          </a:p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characteristics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future</a:t>
            </a:r>
            <a:r>
              <a:rPr lang="de-DE" dirty="0"/>
              <a:t> </a:t>
            </a:r>
            <a:r>
              <a:rPr lang="de-DE" dirty="0" err="1"/>
              <a:t>learning</a:t>
            </a:r>
            <a:r>
              <a:rPr lang="de-DE" dirty="0"/>
              <a:t> </a:t>
            </a:r>
            <a:r>
              <a:rPr lang="de-DE" dirty="0" err="1"/>
              <a:t>environments</a:t>
            </a:r>
            <a:r>
              <a:rPr lang="de-DE" dirty="0"/>
              <a:t> </a:t>
            </a:r>
            <a:r>
              <a:rPr lang="de-DE" dirty="0" err="1"/>
              <a:t>including</a:t>
            </a:r>
            <a:r>
              <a:rPr lang="de-DE" dirty="0"/>
              <a:t> </a:t>
            </a:r>
            <a:r>
              <a:rPr lang="de-DE" dirty="0" err="1"/>
              <a:t>sound</a:t>
            </a:r>
            <a:r>
              <a:rPr lang="de-DE" dirty="0"/>
              <a:t>?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integrate</a:t>
            </a:r>
            <a:r>
              <a:rPr lang="de-DE" dirty="0"/>
              <a:t> </a:t>
            </a:r>
            <a:r>
              <a:rPr lang="de-DE" dirty="0" err="1"/>
              <a:t>sound</a:t>
            </a:r>
            <a:r>
              <a:rPr lang="de-DE" dirty="0"/>
              <a:t> </a:t>
            </a:r>
            <a:r>
              <a:rPr lang="de-DE" dirty="0" err="1"/>
              <a:t>experiments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teaching</a:t>
            </a:r>
            <a:r>
              <a:rPr lang="de-DE" dirty="0"/>
              <a:t>?</a:t>
            </a:r>
          </a:p>
          <a:p>
            <a:endParaRPr lang="de-DE" dirty="0"/>
          </a:p>
          <a:p>
            <a:pPr marL="114300" indent="0">
              <a:buNone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5244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657575"/>
              </p:ext>
            </p:extLst>
          </p:nvPr>
        </p:nvGraphicFramePr>
        <p:xfrm>
          <a:off x="475200" y="1429582"/>
          <a:ext cx="8193600" cy="2595112"/>
        </p:xfrm>
        <a:graphic>
          <a:graphicData uri="http://schemas.openxmlformats.org/drawingml/2006/table">
            <a:tbl>
              <a:tblPr/>
              <a:tblGrid>
                <a:gridCol w="5499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3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094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Title</a:t>
                      </a:r>
                      <a:endParaRPr lang="en-US" sz="2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63500" marR="63500" marT="63500" marB="63500" anchor="ctr">
                    <a:lnL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Presenter</a:t>
                      </a:r>
                    </a:p>
                  </a:txBody>
                  <a:tcPr marL="63500" marR="63500" marT="63500" marB="63500" anchor="ctr">
                    <a:lnL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5785"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Learning analytics as a tool to permanently feedback lecturers and teaching assistants</a:t>
                      </a:r>
                      <a:endParaRPr lang="en-US" sz="2000" dirty="0">
                        <a:effectLst/>
                      </a:endParaRPr>
                    </a:p>
                  </a:txBody>
                  <a:tcPr marL="63500" marR="63500" marT="63500" marB="63500" anchor="ctr">
                    <a:lnL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Florian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Berens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(Germany)</a:t>
                      </a:r>
                      <a:endParaRPr lang="en-US" sz="2000" dirty="0">
                        <a:effectLst/>
                      </a:endParaRPr>
                    </a:p>
                  </a:txBody>
                  <a:tcPr marL="63500" marR="63500" marT="63500" marB="63500" anchor="ctr">
                    <a:lnL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8385"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Simulation-based Exploration of Surveys with Non-response</a:t>
                      </a:r>
                      <a:endParaRPr lang="en-US" sz="2000" dirty="0">
                        <a:effectLst/>
                      </a:endParaRPr>
                    </a:p>
                  </a:txBody>
                  <a:tcPr marL="63500" marR="63500" marT="63500" marB="63500" anchor="ctr">
                    <a:lnL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Von Bing Yap (Singapore)</a:t>
                      </a:r>
                      <a:endParaRPr lang="en-US" sz="2000" dirty="0">
                        <a:effectLst/>
                      </a:endParaRPr>
                    </a:p>
                  </a:txBody>
                  <a:tcPr marL="63500" marR="63500" marT="63500" marB="63500" anchor="ctr">
                    <a:lnL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75200" y="657141"/>
            <a:ext cx="191740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Session 2: Saturday July 11, 7:00-8:00 GMT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D182A5-250B-BB40-8A73-F25A759B3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338" y="136675"/>
            <a:ext cx="8520600" cy="5727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Paper by Florian Berens </a:t>
            </a:r>
            <a:endParaRPr lang="de-DE" sz="24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62AC3DA-EB1A-5642-AC8B-91BFFEA7D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620909"/>
            <a:ext cx="8520600" cy="4184004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GB" dirty="0"/>
              <a:t>New types of technology use (also well suited for </a:t>
            </a:r>
            <a:r>
              <a:rPr lang="en-GB" dirty="0" err="1"/>
              <a:t>Covid</a:t>
            </a:r>
            <a:r>
              <a:rPr lang="en-GB" dirty="0"/>
              <a:t> 19 situation)</a:t>
            </a:r>
          </a:p>
          <a:p>
            <a:r>
              <a:rPr lang="en-GB" dirty="0"/>
              <a:t>Learning platform with</a:t>
            </a:r>
          </a:p>
          <a:p>
            <a:pPr lvl="1"/>
            <a:r>
              <a:rPr lang="en-GB" dirty="0"/>
              <a:t>Quizzes, with immediate feed-back</a:t>
            </a:r>
          </a:p>
          <a:p>
            <a:pPr lvl="1"/>
            <a:r>
              <a:rPr lang="en-GB" dirty="0"/>
              <a:t>Chat bots that are answering statistical questions</a:t>
            </a:r>
          </a:p>
          <a:p>
            <a:pPr lvl="1"/>
            <a:r>
              <a:rPr lang="en-GB" dirty="0"/>
              <a:t>Audience response systems</a:t>
            </a:r>
          </a:p>
          <a:p>
            <a:pPr lvl="1"/>
            <a:r>
              <a:rPr lang="en-GB" dirty="0"/>
              <a:t>Communication spaces, also among the staff (lecturer, assistant, student tutors)</a:t>
            </a:r>
          </a:p>
          <a:p>
            <a:r>
              <a:rPr lang="en-GB" dirty="0"/>
              <a:t>Learning </a:t>
            </a:r>
            <a:r>
              <a:rPr lang="en-GB" dirty="0" err="1"/>
              <a:t>platfom</a:t>
            </a:r>
            <a:r>
              <a:rPr lang="en-GB" dirty="0"/>
              <a:t> allows collection of user data</a:t>
            </a:r>
          </a:p>
          <a:p>
            <a:pPr lvl="1"/>
            <a:r>
              <a:rPr lang="en-GB" dirty="0"/>
              <a:t>Improving the chat bot’s performance</a:t>
            </a:r>
          </a:p>
          <a:p>
            <a:pPr lvl="1"/>
            <a:r>
              <a:rPr lang="en-GB" dirty="0" err="1"/>
              <a:t>Analyzing</a:t>
            </a:r>
            <a:r>
              <a:rPr lang="en-GB" dirty="0"/>
              <a:t> students’ successes and misconceptions</a:t>
            </a:r>
          </a:p>
          <a:p>
            <a:pPr lvl="1"/>
            <a:r>
              <a:rPr lang="en-GB" dirty="0" err="1"/>
              <a:t>Analyzing</a:t>
            </a:r>
            <a:r>
              <a:rPr lang="en-GB" dirty="0"/>
              <a:t> the use of material (downloads)</a:t>
            </a:r>
          </a:p>
          <a:p>
            <a:r>
              <a:rPr lang="en-GB" dirty="0"/>
              <a:t>Results of learning analytics as an input for improving teaching and learning processes</a:t>
            </a:r>
          </a:p>
        </p:txBody>
      </p:sp>
    </p:spTree>
    <p:extLst>
      <p:ext uri="{BB962C8B-B14F-4D97-AF65-F5344CB8AC3E}">
        <p14:creationId xmlns:p14="http://schemas.microsoft.com/office/powerpoint/2010/main" val="1302350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FE2F2C-0276-DB40-B537-1E09D9405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</a:rPr>
              <a:t>Paper by </a:t>
            </a:r>
            <a:r>
              <a:rPr lang="en-US" sz="2700" dirty="0"/>
              <a:t>YAP Von Bing</a:t>
            </a:r>
            <a:br>
              <a:rPr lang="en-US" dirty="0"/>
            </a:b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7089FBE-1D4A-2345-881A-C52874640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945441"/>
            <a:ext cx="8520600" cy="3893978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Simulation-based Exploration of Surveys with Non-response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Demonstrating the effects of non-response bias in modelling bivariate situations by simulation (current teaching focusses on bias in univariate situation)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Discussion focused on bias and confounding in the context of data science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Situation is much worse with big, messy data than in classical surveys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Shift from statistical inference to a broader view of prediction (with training and test data, importance of replication) is recommendable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Context knowledge has to be used to deal with bias (post-stratification as an option), bias is a central problem in data – driven automatic decision algorithms</a:t>
            </a:r>
            <a:endParaRPr lang="en-US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939184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636</Words>
  <Application>Microsoft Macintosh PowerPoint</Application>
  <PresentationFormat>Bildschirmpräsentation (16:9)</PresentationFormat>
  <Paragraphs>76</Paragraphs>
  <Slides>10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3" baseType="lpstr">
      <vt:lpstr>Cambria</vt:lpstr>
      <vt:lpstr>Arial</vt:lpstr>
      <vt:lpstr>Simple Light</vt:lpstr>
      <vt:lpstr>Welcome to Topic 4:  Increasing power of technology and its use for doing statistics and for enhancing learning and understanding of key statistical concepts </vt:lpstr>
      <vt:lpstr>Session 1 Thursday July 9, 8:00-9:00 GMT </vt:lpstr>
      <vt:lpstr>Paper by Saleha Naghmi Habibullah (Pakistan) </vt:lpstr>
      <vt:lpstr>Paper by Saleha Naghmi Habibullah (Pakistan) </vt:lpstr>
      <vt:lpstr>Paper by Saleha Naghmi Habibullah (Pakistan) </vt:lpstr>
      <vt:lpstr>Paper by Amy Renelle and Stephanie Budgett (New Zealand)    </vt:lpstr>
      <vt:lpstr>PowerPoint-Präsentation</vt:lpstr>
      <vt:lpstr>Paper by Florian Berens </vt:lpstr>
      <vt:lpstr>Paper by YAP Von Bing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Topic 4  Session #</dc:title>
  <dc:creator>Giosa</dc:creator>
  <cp:lastModifiedBy>Dr. Rolf Biehler</cp:lastModifiedBy>
  <cp:revision>25</cp:revision>
  <dcterms:modified xsi:type="dcterms:W3CDTF">2020-07-12T16:22:28Z</dcterms:modified>
</cp:coreProperties>
</file>