
<file path=[Content_Types].xml><?xml version="1.0" encoding="utf-8"?>
<Types xmlns="http://schemas.openxmlformats.org/package/2006/content-types">
  <Default Extension="gif" ContentType="image/gif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2" r:id="rId3"/>
    <p:sldId id="257" r:id="rId4"/>
    <p:sldId id="258" r:id="rId5"/>
    <p:sldId id="265" r:id="rId6"/>
    <p:sldId id="260" r:id="rId7"/>
    <p:sldId id="263" r:id="rId8"/>
    <p:sldId id="264" r:id="rId9"/>
    <p:sldId id="269" r:id="rId10"/>
    <p:sldId id="266" r:id="rId11"/>
    <p:sldId id="261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6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446CD-74CE-5E4C-BBB0-3F861F8ED821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8315C-B4F1-AA47-84D1-70A9496A4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9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about/author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mathworld.wolfram.com/UniformDistribution.html" TargetMode="External"/><Relationship Id="rId5" Type="http://schemas.openxmlformats.org/officeDocument/2006/relationships/hyperlink" Target="http://mathworld.wolfram.com/ExponentialDistribution.html" TargetMode="External"/><Relationship Id="rId4" Type="http://schemas.openxmlformats.org/officeDocument/2006/relationships/hyperlink" Target="http://mathworld.wolfram.com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8315C-B4F1-AA47-84D1-70A9496A4C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8315C-B4F1-AA47-84D1-70A9496A4C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9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Weisstein, Eric W.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"Exponential Distribution." From </a:t>
            </a:r>
            <a:r>
              <a:rPr lang="en-N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MathWorld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--A Wolfram Web Resource. </a:t>
            </a:r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http://mathworld.wolfram.com/ExponentialDistribution.html</a:t>
            </a:r>
            <a:endParaRPr lang="en-NZ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Weisstein, Eric W.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"Uniform Distribution." From </a:t>
            </a:r>
            <a:r>
              <a:rPr lang="en-N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MathWorld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--A Wolfram Web Resource. </a:t>
            </a:r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http://mathworld.wolfram.com/UniformDistribution.html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8315C-B4F1-AA47-84D1-70A9496A4C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2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D6ED-B7A6-E440-AB77-79F0FBA99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B7E83-FD91-F147-88CA-61534DF1E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1918E-85B8-E447-B448-C8F24AEA4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B5503-EF36-BB45-AC3C-0366F82E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CD8C1-FA39-3D40-A1CD-42B8D519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81227-CD7C-9F49-8B10-D3314457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BA58B-D67F-F344-AF1A-59B260E28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12006-A45D-BE42-B14B-C8C6C522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368C0-EBA1-3343-B2C7-6C7E4E407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61E10-FD6E-B746-8BFE-D35F87D8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C645-DFA8-EE44-8E18-A581A0296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78B9E-0307-1745-BCD4-F10997172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54CB4-DC5A-E84B-ADD2-E11B84C28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AE726-4BAC-F843-BF46-F3D241C1E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55EE3-231C-2A45-9AE8-44DFEBEE1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7E10-01D4-884E-9795-71AC8EE07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913A1-C0C0-A64C-8354-16414C1F2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70EFE-B18B-664A-A321-19D266A5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B6CB-9516-E448-9C3A-5E5A6B61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C522D-D771-DE46-97A0-DB9D58191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A161-C233-F344-A08C-C614429C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B84B7-CDF3-9848-96F8-9BC0C1648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EB381-88D8-A142-8131-46AC5968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F3CEF-4B26-434D-9BF6-5E7C4913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7D0C2-5AC3-2C46-A5B1-E5C1A42D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6C96-CD00-8147-921C-46AA74C2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36527-F775-FF4C-86C8-E4262E5A3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D93FA-53F2-8444-B153-1400C5DDE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B5FAE-BA61-074F-B494-D49A6D16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17A2-4397-5C46-9D01-89A09374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C5B4D-D2DD-114C-858F-A788FEDE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A047-158E-7B49-972A-23AE91AE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5D843-22D2-7041-9571-40D9743A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4840F-6081-424F-A74D-0012A6EC9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FACCE0-F59A-644B-8ACA-502139DDF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989060-F420-F246-B25D-87CFC120C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25FF15-F912-DF4F-A588-8BACCFBEF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7FEBE8-BBC0-B345-9293-4EE29E54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E94BBC-5A39-C143-BEA7-2CA2298A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27370-4CEC-8E48-8F1F-31081AAD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9B3FC-388A-A44B-BA47-71802EA6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8BCD0-2410-6F46-AF7F-58218FDB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FE1A4-ECD9-BF44-8FA9-DB8E502F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F8535-20AA-A549-902F-B2E64F16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78EE6-6B6E-4F49-94CA-DF209F32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F7B0C-D48D-3447-A622-3F843A48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74D8-FE1F-6A49-9AF2-8F6D960A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9189-F2BE-2C4E-9C14-768664AFA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601E1-FB4D-6142-B168-004A77074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D67E1-F627-5545-BAAD-74F2FA87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3EFFE-D4DD-4545-93AF-AB480091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48D4A-069D-BA4E-B7C0-81DD434A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6894-811B-0342-BD72-A55AAF605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B51A0C-4DBB-0348-B30E-EBD9DB2E67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77D99-3038-F949-8ACA-A425ADD61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86EC0-3869-7E44-A0C2-8C351217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40675-2F29-0542-BA8A-4A78C66B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5F039-98B1-E345-AC1D-A86089A8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0C9AA9-F601-F74E-8B3F-DCCE7CE6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87B4E-02C2-1F40-8840-5C0BD5507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FA423-8E3F-A447-8123-6819E1D87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6B440-92E0-5642-8600-8477B9B876B2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47251-1A9B-6948-8AA5-12CE4D6D5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1FD9-C3F9-7240-BE13-F0F3256B3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B0570-D916-F343-99AE-AB7152B7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4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amy.renelle@auckland.ac.n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my.renelle@auckland.ac.n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ABBBF-3304-0C41-B799-08443666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NZ">
                <a:solidFill>
                  <a:srgbClr val="FFFFFF"/>
                </a:solidFill>
              </a:rPr>
              <a:t>Recognising Random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7B274-7C48-7A4E-8613-9FDD8C158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NZ" sz="2000" i="1">
                <a:solidFill>
                  <a:srgbClr val="FFFFFF"/>
                </a:solidFill>
              </a:rPr>
              <a:t>Recognition of Random Processes from Simulated Auditory Experiences</a:t>
            </a:r>
            <a:endParaRPr lang="en-US" sz="2000" i="1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58E8F-22AB-F244-880D-F96EE1B7820F}"/>
              </a:ext>
            </a:extLst>
          </p:cNvPr>
          <p:cNvSpPr txBox="1"/>
          <p:nvPr/>
        </p:nvSpPr>
        <p:spPr>
          <a:xfrm>
            <a:off x="9182100" y="5743575"/>
            <a:ext cx="2924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Amy Renelle</a:t>
            </a:r>
          </a:p>
          <a:p>
            <a:pPr algn="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Stephanie Budgett</a:t>
            </a:r>
          </a:p>
          <a:p>
            <a:pPr algn="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Rhys Jones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2CB00-38B9-F64F-A525-0523D0C5D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5608613"/>
            <a:ext cx="1123950" cy="10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5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FFFB7-88BB-8F45-BC9C-F82B6C8C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Responses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8263CB-9B5B-9444-9A3A-9FA431089AF3}"/>
              </a:ext>
            </a:extLst>
          </p:cNvPr>
          <p:cNvSpPr txBox="1">
            <a:spLocks/>
          </p:cNvSpPr>
          <p:nvPr/>
        </p:nvSpPr>
        <p:spPr>
          <a:xfrm>
            <a:off x="6245837" y="1448328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P1: </a:t>
            </a:r>
            <a:r>
              <a:rPr lang="en-NZ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waiting time is the same</a:t>
            </a: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F6D113D-A176-584A-A70D-4A2255AD4271}"/>
              </a:ext>
            </a:extLst>
          </p:cNvPr>
          <p:cNvSpPr txBox="1">
            <a:spLocks/>
          </p:cNvSpPr>
          <p:nvPr/>
        </p:nvSpPr>
        <p:spPr>
          <a:xfrm>
            <a:off x="6245837" y="1635062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Res: </a:t>
            </a:r>
            <a:r>
              <a:rPr lang="en-NZ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Just wondering about the sounds, with the beeps, did it sound uniform?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P1: </a:t>
            </a:r>
            <a:r>
              <a:rPr lang="en-NZ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Nope.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NZ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C1DA81-FB91-8F42-B6EA-6F427B94B7D9}"/>
              </a:ext>
            </a:extLst>
          </p:cNvPr>
          <p:cNvSpPr txBox="1">
            <a:spLocks/>
          </p:cNvSpPr>
          <p:nvPr/>
        </p:nvSpPr>
        <p:spPr>
          <a:xfrm>
            <a:off x="6245837" y="1448328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Res: </a:t>
            </a:r>
            <a:r>
              <a:rPr lang="en-NZ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Why, why are you saying that it didn’t sound uniform?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P1: </a:t>
            </a:r>
            <a:r>
              <a:rPr lang="en-NZ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 because if it’s uniform it’s kind of obvious, it’s like a beat of a metronome, 1, 2, 3, 4.</a:t>
            </a:r>
            <a:endParaRPr lang="en-NZ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D77CCB8-E222-1F46-89FB-892AB9DF1EBE}"/>
              </a:ext>
            </a:extLst>
          </p:cNvPr>
          <p:cNvSpPr txBox="1">
            <a:spLocks/>
          </p:cNvSpPr>
          <p:nvPr/>
        </p:nvSpPr>
        <p:spPr>
          <a:xfrm>
            <a:off x="6245837" y="813683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used the tool as a platform for investigating participant perspectives of randomness through auditory cues. 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76147" y="4687"/>
            <a:ext cx="1172512" cy="2053643"/>
            <a:chOff x="6082111" y="0"/>
            <a:chExt cx="1172512" cy="2053643"/>
          </a:xfrm>
        </p:grpSpPr>
        <p:sp>
          <p:nvSpPr>
            <p:cNvPr id="4" name="Pentagon 3"/>
            <p:cNvSpPr/>
            <p:nvPr/>
          </p:nvSpPr>
          <p:spPr>
            <a:xfrm rot="5400000">
              <a:off x="5641545" y="440566"/>
              <a:ext cx="2053643" cy="1172512"/>
            </a:xfrm>
            <a:prstGeom prst="homePlate">
              <a:avLst>
                <a:gd name="adj" fmla="val 3132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5893798" y="627167"/>
              <a:ext cx="1554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Conjecture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17304" y="4634"/>
            <a:ext cx="1172512" cy="2053643"/>
            <a:chOff x="6082111" y="0"/>
            <a:chExt cx="1172512" cy="2053643"/>
          </a:xfrm>
        </p:grpSpPr>
        <p:sp>
          <p:nvSpPr>
            <p:cNvPr id="18" name="Pentagon 17"/>
            <p:cNvSpPr/>
            <p:nvPr/>
          </p:nvSpPr>
          <p:spPr>
            <a:xfrm rot="5400000">
              <a:off x="5641545" y="440566"/>
              <a:ext cx="2053643" cy="1172512"/>
            </a:xfrm>
            <a:prstGeom prst="homePlate">
              <a:avLst>
                <a:gd name="adj" fmla="val 32568"/>
              </a:avLst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90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9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90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5893798" y="627167"/>
              <a:ext cx="1554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Observe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52457" y="-522"/>
            <a:ext cx="1172512" cy="2053643"/>
            <a:chOff x="6082111" y="0"/>
            <a:chExt cx="1172512" cy="2053643"/>
          </a:xfrm>
        </p:grpSpPr>
        <p:sp>
          <p:nvSpPr>
            <p:cNvPr id="21" name="Pentagon 20"/>
            <p:cNvSpPr/>
            <p:nvPr/>
          </p:nvSpPr>
          <p:spPr>
            <a:xfrm rot="5400000">
              <a:off x="5641545" y="440566"/>
              <a:ext cx="2053643" cy="1172512"/>
            </a:xfrm>
            <a:prstGeom prst="homePlate">
              <a:avLst>
                <a:gd name="adj" fmla="val 33813"/>
              </a:avLst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60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6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60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5893798" y="627167"/>
              <a:ext cx="1554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Sounds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584637" y="3765"/>
            <a:ext cx="1172512" cy="2053643"/>
            <a:chOff x="6082111" y="0"/>
            <a:chExt cx="1172512" cy="2053643"/>
          </a:xfrm>
        </p:grpSpPr>
        <p:sp>
          <p:nvSpPr>
            <p:cNvPr id="24" name="Pentagon 23"/>
            <p:cNvSpPr/>
            <p:nvPr/>
          </p:nvSpPr>
          <p:spPr>
            <a:xfrm rot="5400000">
              <a:off x="5641545" y="440566"/>
              <a:ext cx="2053643" cy="1172512"/>
            </a:xfrm>
            <a:prstGeom prst="homePlate">
              <a:avLst>
                <a:gd name="adj" fmla="val 35058"/>
              </a:avLst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50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5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50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5893798" y="627167"/>
              <a:ext cx="1554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Compare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826690" y="8053"/>
            <a:ext cx="1172512" cy="2053643"/>
            <a:chOff x="6082111" y="0"/>
            <a:chExt cx="1172512" cy="2053643"/>
          </a:xfrm>
        </p:grpSpPr>
        <p:sp>
          <p:nvSpPr>
            <p:cNvPr id="27" name="Pentagon 26"/>
            <p:cNvSpPr/>
            <p:nvPr/>
          </p:nvSpPr>
          <p:spPr>
            <a:xfrm rot="5400000">
              <a:off x="5641545" y="440566"/>
              <a:ext cx="2053643" cy="1172512"/>
            </a:xfrm>
            <a:prstGeom prst="homePlate">
              <a:avLst>
                <a:gd name="adj" fmla="val 33814"/>
              </a:avLst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30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3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30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5893798" y="627167"/>
              <a:ext cx="1554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Repeat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8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  <p:bldP spid="14" grpId="0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FFFB7-88BB-8F45-BC9C-F82B6C8C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C9808-A195-EA42-AF50-1782FC06E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anyone tried this before?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ADD93F-42BA-F144-9473-6ECD750DD148}"/>
              </a:ext>
            </a:extLst>
          </p:cNvPr>
          <p:cNvSpPr txBox="1">
            <a:spLocks/>
          </p:cNvSpPr>
          <p:nvPr/>
        </p:nvSpPr>
        <p:spPr>
          <a:xfrm>
            <a:off x="6102197" y="825500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 students have known what to expect from the simulation?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63ED7D-3BBF-5642-9F79-16874EFB4C48}"/>
              </a:ext>
            </a:extLst>
          </p:cNvPr>
          <p:cNvSpPr txBox="1">
            <a:spLocks/>
          </p:cNvSpPr>
          <p:nvPr/>
        </p:nvSpPr>
        <p:spPr>
          <a:xfrm>
            <a:off x="6078951" y="825500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would a correct response be?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E6D93A-0D29-0A4B-A4FB-DD4D408F698F}"/>
              </a:ext>
            </a:extLst>
          </p:cNvPr>
          <p:cNvSpPr txBox="1">
            <a:spLocks/>
          </p:cNvSpPr>
          <p:nvPr/>
        </p:nvSpPr>
        <p:spPr>
          <a:xfrm>
            <a:off x="608980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the use of Auditory Cues beneficial for learning?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E35F78-8294-6446-A372-D996FEB5B748}"/>
              </a:ext>
            </a:extLst>
          </p:cNvPr>
          <p:cNvSpPr txBox="1">
            <a:spLocks/>
          </p:cNvSpPr>
          <p:nvPr/>
        </p:nvSpPr>
        <p:spPr>
          <a:xfrm>
            <a:off x="6067328" y="825500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the use of senses cause Cognitive Overload?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3CEEE4C-EEC4-DB4F-9D63-9D35D14BF89E}"/>
              </a:ext>
            </a:extLst>
          </p:cNvPr>
          <p:cNvSpPr txBox="1">
            <a:spLocks/>
          </p:cNvSpPr>
          <p:nvPr/>
        </p:nvSpPr>
        <p:spPr>
          <a:xfrm>
            <a:off x="6067328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NZ" dirty="0"/>
              <a:t>Challenge student misconceptions? Classroom implementation?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NZ" dirty="0"/>
              <a:t>…yet to be established. 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7" grpId="0"/>
      <p:bldP spid="7" grpId="1"/>
      <p:bldP spid="9" grpId="0"/>
      <p:bldP spid="9" grpId="1"/>
      <p:bldP spid="13" grpId="0"/>
      <p:bldP spid="13" grpId="1"/>
      <p:bldP spid="14" grpId="0"/>
      <p:bldP spid="14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C3AC84-DF67-764B-BE72-90F147158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727CF3-B961-9C48-B413-EED9AC83B3BA}"/>
              </a:ext>
            </a:extLst>
          </p:cNvPr>
          <p:cNvSpPr txBox="1">
            <a:spLocks/>
          </p:cNvSpPr>
          <p:nvPr/>
        </p:nvSpPr>
        <p:spPr>
          <a:xfrm>
            <a:off x="3043403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FFFF"/>
                </a:solidFill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62E24-AA94-0240-89CA-8260B459E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5608613"/>
            <a:ext cx="1123950" cy="108404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2D88FC-EBC8-4E43-98B6-5A03B4E6632C}"/>
              </a:ext>
            </a:extLst>
          </p:cNvPr>
          <p:cNvSpPr txBox="1">
            <a:spLocks/>
          </p:cNvSpPr>
          <p:nvPr/>
        </p:nvSpPr>
        <p:spPr>
          <a:xfrm>
            <a:off x="6885916" y="5161478"/>
            <a:ext cx="5306084" cy="172572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en-US" sz="2400">
              <a:solidFill>
                <a:srgbClr val="000000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400">
              <a:solidFill>
                <a:srgbClr val="000000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>
                <a:solidFill>
                  <a:srgbClr val="000000"/>
                </a:solidFill>
              </a:rPr>
              <a:t>Amy Renelle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>
                <a:solidFill>
                  <a:srgbClr val="000000"/>
                </a:solidFill>
              </a:rPr>
              <a:t>University of Auckland, New Zealand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>
                <a:solidFill>
                  <a:srgbClr val="000000"/>
                </a:solidFill>
                <a:hlinkClick r:id="rId4"/>
              </a:rPr>
              <a:t>amy.renelle@auckland.ac.nz</a:t>
            </a:r>
            <a:endParaRPr lang="en-US" sz="2400">
              <a:solidFill>
                <a:srgbClr val="000000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2AFFC-75FB-1749-8C2D-BD05181F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Hello!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D88FC-EBC8-4E43-98B6-5A03B4E66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Amy Renelle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University of Auckland, New Zealand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linkClick r:id="rId3"/>
              </a:rPr>
              <a:t>amy.renelle@auckland.ac.nz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E41A17-AF51-4948-9F89-B08AB6C8FDE6}"/>
              </a:ext>
            </a:extLst>
          </p:cNvPr>
          <p:cNvSpPr txBox="1">
            <a:spLocks/>
          </p:cNvSpPr>
          <p:nvPr/>
        </p:nvSpPr>
        <p:spPr>
          <a:xfrm>
            <a:off x="6082111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you’re happy and you know it, clap your hands.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733510-86EF-3F45-AAB8-BA8DB4F7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27571-630B-D742-8988-3AEE7561B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Challenging student perceptions through auditory cues may provide a different way for connections between concepts to be understood.</a:t>
            </a:r>
            <a:r>
              <a:rPr lang="en-NZ" sz="2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DECC63-DD3C-F94E-B1DE-E5CE666BCB4E}"/>
              </a:ext>
            </a:extLst>
          </p:cNvPr>
          <p:cNvSpPr txBox="1">
            <a:spLocks/>
          </p:cNvSpPr>
          <p:nvPr/>
        </p:nvSpPr>
        <p:spPr>
          <a:xfrm>
            <a:off x="6089056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N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you’re happy and you know it, clap your hands.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FFFB7-88BB-8F45-BC9C-F82B6C8C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Background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11BF472-4CE0-7944-98C3-47545BADD855}"/>
              </a:ext>
            </a:extLst>
          </p:cNvPr>
          <p:cNvSpPr txBox="1">
            <a:spLocks/>
          </p:cNvSpPr>
          <p:nvPr/>
        </p:nvSpPr>
        <p:spPr>
          <a:xfrm>
            <a:off x="6082111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HTHTH cannot be random.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2E882AF-6947-774D-8A93-FB4101E544B3}"/>
              </a:ext>
            </a:extLst>
          </p:cNvPr>
          <p:cNvSpPr txBox="1">
            <a:spLocks/>
          </p:cNvSpPr>
          <p:nvPr/>
        </p:nvSpPr>
        <p:spPr>
          <a:xfrm>
            <a:off x="6933793" y="801866"/>
            <a:ext cx="4618128" cy="143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NZ" sz="2400" dirty="0">
                <a:solidFill>
                  <a:srgbClr val="000000"/>
                </a:solidFill>
                <a:latin typeface="Ink Free" panose="020F0502020204030204" pitchFamily="34" charset="0"/>
                <a:ea typeface="Verdana" panose="020B0604030504040204" pitchFamily="34" charset="0"/>
                <a:cs typeface="Ink Free" panose="020F0502020204030204" pitchFamily="34" charset="0"/>
              </a:rPr>
              <a:t>Expecting this to play by the same rules.</a:t>
            </a:r>
            <a:endParaRPr lang="en-US" sz="2400" dirty="0">
              <a:solidFill>
                <a:srgbClr val="000000"/>
              </a:solidFill>
              <a:latin typeface="Ink Free" panose="020F0502020204030204" pitchFamily="34" charset="0"/>
              <a:ea typeface="Verdana" panose="020B0604030504040204" pitchFamily="34" charset="0"/>
              <a:cs typeface="Ink Free" panose="020F0502020204030204" pitchFamily="34" charset="0"/>
            </a:endParaRP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978ECFBF-2F97-9146-88C8-DF2A3E45A2BE}"/>
              </a:ext>
            </a:extLst>
          </p:cNvPr>
          <p:cNvCxnSpPr>
            <a:cxnSpLocks/>
          </p:cNvCxnSpPr>
          <p:nvPr/>
        </p:nvCxnSpPr>
        <p:spPr>
          <a:xfrm rot="5400000">
            <a:off x="7174523" y="1943100"/>
            <a:ext cx="1503484" cy="97594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074387-09C8-2447-A917-76CE15CE7A42}"/>
              </a:ext>
            </a:extLst>
          </p:cNvPr>
          <p:cNvCxnSpPr/>
          <p:nvPr/>
        </p:nvCxnSpPr>
        <p:spPr>
          <a:xfrm>
            <a:off x="8702566" y="3492060"/>
            <a:ext cx="5150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073AA02-1357-C048-BB97-C0FE7AB08819}"/>
              </a:ext>
            </a:extLst>
          </p:cNvPr>
          <p:cNvSpPr txBox="1">
            <a:spLocks/>
          </p:cNvSpPr>
          <p:nvPr/>
        </p:nvSpPr>
        <p:spPr>
          <a:xfrm>
            <a:off x="6049524" y="567498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digital technology and multisensory learning to provide new experiences for students to develop their understanding.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8A2E6-C53A-BA49-9786-DF749DD9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An Exercise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ECC695-C6D2-2540-9F14-40539C526BD6}"/>
              </a:ext>
            </a:extLst>
          </p:cNvPr>
          <p:cNvGrpSpPr/>
          <p:nvPr/>
        </p:nvGrpSpPr>
        <p:grpSpPr>
          <a:xfrm>
            <a:off x="7041696" y="627667"/>
            <a:ext cx="3600000" cy="5602666"/>
            <a:chOff x="7041696" y="627667"/>
            <a:chExt cx="3600000" cy="5602666"/>
          </a:xfrm>
        </p:grpSpPr>
        <p:pic>
          <p:nvPicPr>
            <p:cNvPr id="14" name="Picture 13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47A6499A-76D7-2041-8447-C11A01FCC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3654" r="53067"/>
            <a:stretch/>
          </p:blipFill>
          <p:spPr>
            <a:xfrm>
              <a:off x="7041696" y="627667"/>
              <a:ext cx="3600000" cy="2456181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CC990832-E70A-8F41-8B27-AAD4895B1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r="53828"/>
            <a:stretch/>
          </p:blipFill>
          <p:spPr>
            <a:xfrm>
              <a:off x="7041696" y="3816269"/>
              <a:ext cx="3600000" cy="2414064"/>
            </a:xfrm>
            <a:prstGeom prst="rect">
              <a:avLst/>
            </a:prstGeom>
          </p:spPr>
        </p:pic>
      </p:grpSp>
      <p:pic>
        <p:nvPicPr>
          <p:cNvPr id="3" name="My Movie.mp4">
            <a:hlinkClick r:id="" action="ppaction://media"/>
            <a:extLst>
              <a:ext uri="{FF2B5EF4-FFF2-40B4-BE49-F238E27FC236}">
                <a16:creationId xmlns:a16="http://schemas.microsoft.com/office/drawing/2014/main" id="{B001DD86-A3EC-394D-8672-114B0C3B8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87767" y="0"/>
            <a:ext cx="2304232" cy="129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FFFB7-88BB-8F45-BC9C-F82B6C8C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Study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77184B-F5B6-4945-84F7-11604F690DFE}"/>
              </a:ext>
            </a:extLst>
          </p:cNvPr>
          <p:cNvSpPr txBox="1">
            <a:spLocks/>
          </p:cNvSpPr>
          <p:nvPr/>
        </p:nvSpPr>
        <p:spPr>
          <a:xfrm>
            <a:off x="6109891" y="813683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Participants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N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First-Year University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Think-aloud Protocol</a:t>
            </a:r>
          </a:p>
        </p:txBody>
      </p:sp>
    </p:spTree>
    <p:extLst>
      <p:ext uri="{BB962C8B-B14F-4D97-AF65-F5344CB8AC3E}">
        <p14:creationId xmlns:p14="http://schemas.microsoft.com/office/powerpoint/2010/main" val="15054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FFFB7-88BB-8F45-BC9C-F82B6C8C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Tool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77CCB8-E222-1F46-89FB-892AB9DF1EBE}"/>
              </a:ext>
            </a:extLst>
          </p:cNvPr>
          <p:cNvSpPr txBox="1">
            <a:spLocks/>
          </p:cNvSpPr>
          <p:nvPr/>
        </p:nvSpPr>
        <p:spPr>
          <a:xfrm>
            <a:off x="6109891" y="813683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Scampy Tool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Video Mode – Data Mode – Simulation Mode</a:t>
            </a:r>
          </a:p>
        </p:txBody>
      </p:sp>
    </p:spTree>
    <p:extLst>
      <p:ext uri="{BB962C8B-B14F-4D97-AF65-F5344CB8AC3E}">
        <p14:creationId xmlns:p14="http://schemas.microsoft.com/office/powerpoint/2010/main" val="119190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creen Recording 2019-07-17 at 8.35.45 A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292" y="890174"/>
            <a:ext cx="11199416" cy="507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FFFB7-88BB-8F45-BC9C-F82B6C8C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Task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81644" y="1505533"/>
            <a:ext cx="3408466" cy="1532667"/>
            <a:chOff x="7181644" y="1505533"/>
            <a:chExt cx="3408466" cy="1532667"/>
          </a:xfrm>
        </p:grpSpPr>
        <p:sp>
          <p:nvSpPr>
            <p:cNvPr id="24" name="Chevron 23"/>
            <p:cNvSpPr/>
            <p:nvPr/>
          </p:nvSpPr>
          <p:spPr>
            <a:xfrm rot="5400000">
              <a:off x="8119544" y="567635"/>
              <a:ext cx="1532667" cy="3408464"/>
            </a:xfrm>
            <a:prstGeom prst="chevron">
              <a:avLst>
                <a:gd name="adj" fmla="val 31902"/>
              </a:avLst>
            </a:prstGeom>
            <a:solidFill>
              <a:schemeClr val="accent1">
                <a:satMod val="103000"/>
                <a:lumMod val="102000"/>
                <a:tint val="94000"/>
                <a:alpha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81644" y="2091151"/>
              <a:ext cx="3408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Observe Simulation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81644" y="2615076"/>
            <a:ext cx="3408465" cy="1532667"/>
            <a:chOff x="7181644" y="2615076"/>
            <a:chExt cx="3408465" cy="1532667"/>
          </a:xfrm>
        </p:grpSpPr>
        <p:sp>
          <p:nvSpPr>
            <p:cNvPr id="25" name="Chevron 24"/>
            <p:cNvSpPr/>
            <p:nvPr/>
          </p:nvSpPr>
          <p:spPr>
            <a:xfrm rot="5400000">
              <a:off x="8119543" y="1677178"/>
              <a:ext cx="1532667" cy="3408464"/>
            </a:xfrm>
            <a:prstGeom prst="chevron">
              <a:avLst>
                <a:gd name="adj" fmla="val 31902"/>
              </a:avLst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60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6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60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81644" y="3193209"/>
              <a:ext cx="3408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Consider Sounds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181644" y="3716429"/>
            <a:ext cx="3408465" cy="1532667"/>
            <a:chOff x="7181644" y="3716429"/>
            <a:chExt cx="3408465" cy="1532667"/>
          </a:xfrm>
        </p:grpSpPr>
        <p:sp>
          <p:nvSpPr>
            <p:cNvPr id="26" name="Chevron 25"/>
            <p:cNvSpPr/>
            <p:nvPr/>
          </p:nvSpPr>
          <p:spPr>
            <a:xfrm rot="5400000">
              <a:off x="8119543" y="2778531"/>
              <a:ext cx="1532667" cy="3408464"/>
            </a:xfrm>
            <a:prstGeom prst="chevron">
              <a:avLst>
                <a:gd name="adj" fmla="val 31902"/>
              </a:avLst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50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5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50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81644" y="4279962"/>
              <a:ext cx="3408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Compare to Expectations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81643" y="4832380"/>
            <a:ext cx="3408465" cy="1532667"/>
            <a:chOff x="7181643" y="4832380"/>
            <a:chExt cx="3408465" cy="1532667"/>
          </a:xfrm>
        </p:grpSpPr>
        <p:sp>
          <p:nvSpPr>
            <p:cNvPr id="30" name="Chevron 29"/>
            <p:cNvSpPr/>
            <p:nvPr/>
          </p:nvSpPr>
          <p:spPr>
            <a:xfrm rot="5400000">
              <a:off x="8119542" y="3894482"/>
              <a:ext cx="1532667" cy="3408464"/>
            </a:xfrm>
            <a:prstGeom prst="chevron">
              <a:avLst>
                <a:gd name="adj" fmla="val 31902"/>
              </a:avLst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30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3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30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81643" y="5205328"/>
              <a:ext cx="34084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Repeat Simulation with Constant Waiting Times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81646" y="404180"/>
            <a:ext cx="3408464" cy="1532667"/>
            <a:chOff x="7181646" y="404180"/>
            <a:chExt cx="3408464" cy="1532667"/>
          </a:xfrm>
        </p:grpSpPr>
        <p:sp>
          <p:nvSpPr>
            <p:cNvPr id="33" name="Chevron 32"/>
            <p:cNvSpPr/>
            <p:nvPr/>
          </p:nvSpPr>
          <p:spPr>
            <a:xfrm rot="5400000">
              <a:off x="8119544" y="-533718"/>
              <a:ext cx="1532667" cy="3408464"/>
            </a:xfrm>
            <a:prstGeom prst="chevron">
              <a:avLst>
                <a:gd name="adj" fmla="val 3190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714533" y="994371"/>
              <a:ext cx="2350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Conjecture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47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20199</TotalTime>
  <Words>335</Words>
  <Application>Microsoft Macintosh PowerPoint</Application>
  <PresentationFormat>Widescreen</PresentationFormat>
  <Paragraphs>65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Ink Free</vt:lpstr>
      <vt:lpstr>Verdana</vt:lpstr>
      <vt:lpstr>Office Theme</vt:lpstr>
      <vt:lpstr>Recognising Random</vt:lpstr>
      <vt:lpstr>Hello!</vt:lpstr>
      <vt:lpstr>Introduction</vt:lpstr>
      <vt:lpstr>Background</vt:lpstr>
      <vt:lpstr>An Exercise</vt:lpstr>
      <vt:lpstr>The Study</vt:lpstr>
      <vt:lpstr>The Tool</vt:lpstr>
      <vt:lpstr>PowerPoint Presentation</vt:lpstr>
      <vt:lpstr>The Task</vt:lpstr>
      <vt:lpstr>The Responses</vt:lpstr>
      <vt:lpstr>Discussion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Recognising Random</dc:title>
  <dc:creator>Amy Renelle</dc:creator>
  <cp:lastModifiedBy>Amy Renelle</cp:lastModifiedBy>
  <cp:revision>21</cp:revision>
  <dcterms:created xsi:type="dcterms:W3CDTF">2019-06-19T03:31:38Z</dcterms:created>
  <dcterms:modified xsi:type="dcterms:W3CDTF">2019-09-16T20:53:46Z</dcterms:modified>
</cp:coreProperties>
</file>